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6" r:id="rId3"/>
    <p:sldId id="258" r:id="rId4"/>
    <p:sldId id="290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7" r:id="rId14"/>
    <p:sldId id="268" r:id="rId15"/>
    <p:sldId id="269" r:id="rId16"/>
    <p:sldId id="270" r:id="rId17"/>
    <p:sldId id="275" r:id="rId18"/>
    <p:sldId id="277" r:id="rId19"/>
    <p:sldId id="276" r:id="rId20"/>
    <p:sldId id="278" r:id="rId21"/>
    <p:sldId id="279" r:id="rId22"/>
    <p:sldId id="271" r:id="rId23"/>
    <p:sldId id="272" r:id="rId24"/>
    <p:sldId id="273" r:id="rId25"/>
    <p:sldId id="274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58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76"/>
  </p:normalViewPr>
  <p:slideViewPr>
    <p:cSldViewPr snapToGrid="0" snapToObjects="1">
      <p:cViewPr varScale="1">
        <p:scale>
          <a:sx n="112" d="100"/>
          <a:sy n="112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7/27/18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/push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developer.mozilla.org/en-US/docs/Web/JavaScript/Reference/Global_Objects/Array/pop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/splice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/length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Learn/JavaScript/Building_blocks/Looping_cod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Learn/JavaScript/Building_blocks/Looping_cod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Learn/JavaScript/Building_blocks/Looping_cod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Learn/JavaScript/Objects/Basic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Learn/JavaScript/Objects/Basic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Document/getElementById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Element/innerHTML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Element/innerHTML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Document/createElement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Node/appendChild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Element/setAttribute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702BA9-3F1E-104F-BCA2-DE931DFF8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33" y="1670050"/>
            <a:ext cx="4841475" cy="27076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FB29BB-C1B0-604D-B98A-4D77E88F58DE}"/>
              </a:ext>
            </a:extLst>
          </p:cNvPr>
          <p:cNvSpPr txBox="1"/>
          <p:nvPr/>
        </p:nvSpPr>
        <p:spPr>
          <a:xfrm>
            <a:off x="1007655" y="4560570"/>
            <a:ext cx="3976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Last Session Today </a:t>
            </a:r>
            <a:r>
              <a:rPr lang="en-GB" sz="2800" dirty="0">
                <a:solidFill>
                  <a:srgbClr val="FF0000"/>
                </a:solidFill>
              </a:rPr>
              <a:t>T_T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B20A81-111F-F443-ADDC-EC2FF4D28685}"/>
              </a:ext>
            </a:extLst>
          </p:cNvPr>
          <p:cNvSpPr txBox="1"/>
          <p:nvPr/>
        </p:nvSpPr>
        <p:spPr>
          <a:xfrm>
            <a:off x="5737860" y="1454209"/>
            <a:ext cx="53492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Hi guys</a:t>
            </a:r>
          </a:p>
          <a:p>
            <a:endParaRPr lang="en-GB" dirty="0"/>
          </a:p>
          <a:p>
            <a:r>
              <a:rPr lang="en-GB" dirty="0"/>
              <a:t>Open your working files from last week</a:t>
            </a:r>
          </a:p>
          <a:p>
            <a:endParaRPr lang="en-GB" dirty="0"/>
          </a:p>
          <a:p>
            <a:r>
              <a:rPr lang="en-GB" dirty="0"/>
              <a:t>If you lost your files or your files are horribly broken and want to start fresh, you can start off from where </a:t>
            </a:r>
            <a:r>
              <a:rPr lang="en-GB" i="1" dirty="0"/>
              <a:t>I</a:t>
            </a:r>
            <a:r>
              <a:rPr lang="en-GB" dirty="0"/>
              <a:t> left off:</a:t>
            </a:r>
          </a:p>
          <a:p>
            <a:endParaRPr lang="en-GB" dirty="0"/>
          </a:p>
          <a:p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https://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chesnot.moe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/start_2.zip</a:t>
            </a:r>
          </a:p>
          <a:p>
            <a:endParaRPr lang="en-GB" dirty="0"/>
          </a:p>
          <a:p>
            <a:r>
              <a:rPr lang="en-GB" dirty="0"/>
              <a:t>Start at 7:10 as usual, let everyone come back from playing nerf guns and eating ice cream at MPH</a:t>
            </a:r>
          </a:p>
          <a:p>
            <a:endParaRPr lang="en-GB" dirty="0"/>
          </a:p>
          <a:p>
            <a:r>
              <a:rPr lang="en-GB" dirty="0"/>
              <a:t>Let’s aim to finish our simple </a:t>
            </a:r>
            <a:r>
              <a:rPr lang="en-GB" dirty="0" err="1"/>
              <a:t>webapp</a:t>
            </a:r>
            <a:r>
              <a:rPr lang="en-GB" dirty="0"/>
              <a:t> tonight!</a:t>
            </a:r>
          </a:p>
        </p:txBody>
      </p:sp>
    </p:spTree>
    <p:extLst>
      <p:ext uri="{BB962C8B-B14F-4D97-AF65-F5344CB8AC3E}">
        <p14:creationId xmlns:p14="http://schemas.microsoft.com/office/powerpoint/2010/main" val="2858239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46B86-5FD7-3847-909F-92D5C09B1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Developer Tools -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DF1B2-2A65-D34C-8B7E-4087764D1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467788" cy="3636511"/>
          </a:xfrm>
        </p:spPr>
        <p:txBody>
          <a:bodyPr/>
          <a:lstStyle/>
          <a:p>
            <a:r>
              <a:rPr lang="en-GB" dirty="0"/>
              <a:t>Shows you what other files have been downloaded and kept by the browser in order to show the page, like Windows Explorer</a:t>
            </a:r>
          </a:p>
          <a:p>
            <a:pPr lvl="1"/>
            <a:r>
              <a:rPr lang="en-GB" dirty="0"/>
              <a:t>External JS and CSS files, as well as images, will show up here in a tree-like directory structure</a:t>
            </a:r>
          </a:p>
          <a:p>
            <a:pPr lvl="1"/>
            <a:endParaRPr lang="en-GB" dirty="0"/>
          </a:p>
          <a:p>
            <a:r>
              <a:rPr lang="en-GB" dirty="0"/>
              <a:t>Lets you inspect the source code of the external CSS and JS files, and also </a:t>
            </a:r>
            <a:r>
              <a:rPr lang="en-GB" b="1" dirty="0"/>
              <a:t>edit them temporarily for testing purposes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C05982-B603-1D40-8791-A002EF544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0" y="1963872"/>
            <a:ext cx="5448300" cy="474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8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1916F-616C-DF4A-8C27-8D2E9B5E4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Developer Tools – Network 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69263-8EF8-094B-B41F-47D349A8C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099488" cy="4343613"/>
          </a:xfrm>
        </p:spPr>
        <p:txBody>
          <a:bodyPr/>
          <a:lstStyle/>
          <a:p>
            <a:r>
              <a:rPr lang="en-GB" dirty="0"/>
              <a:t>Lets you see what other HTTP requests your browser makes in order to load the page</a:t>
            </a:r>
          </a:p>
          <a:p>
            <a:pPr lvl="1"/>
            <a:r>
              <a:rPr lang="en-GB" dirty="0"/>
              <a:t>CSS files, JS files, image files, XHR/AJAX requests…</a:t>
            </a:r>
          </a:p>
          <a:p>
            <a:pPr lvl="1"/>
            <a:endParaRPr lang="en-GB" dirty="0"/>
          </a:p>
          <a:p>
            <a:r>
              <a:rPr lang="en-GB" dirty="0"/>
              <a:t>Shows you how long it takes for them to load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B7C00B-9F06-4645-8BA4-7CD63C17B1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573" y="1878912"/>
            <a:ext cx="3957028" cy="497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793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6A84B-FB29-E343-AEF9-E4951CCF1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 to </a:t>
            </a:r>
            <a:r>
              <a:rPr lang="en-GB" dirty="0" err="1"/>
              <a:t>Javascript</a:t>
            </a:r>
            <a:r>
              <a:rPr lang="en-GB" dirty="0"/>
              <a:t> -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0C2FE-05B7-9142-BE7E-65E906B38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689313"/>
          </a:xfrm>
        </p:spPr>
        <p:txBody>
          <a:bodyPr/>
          <a:lstStyle/>
          <a:p>
            <a:r>
              <a:rPr lang="en-GB" dirty="0"/>
              <a:t>Arrays are another data type in </a:t>
            </a:r>
            <a:r>
              <a:rPr lang="en-GB" dirty="0" err="1"/>
              <a:t>Javascript</a:t>
            </a:r>
            <a:r>
              <a:rPr lang="en-GB" dirty="0"/>
              <a:t> that act as containers for data.</a:t>
            </a:r>
          </a:p>
          <a:p>
            <a:r>
              <a:rPr lang="en-GB" dirty="0"/>
              <a:t>An array can contain multiple types of data at once.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23B20A-D863-714B-A34B-B385B5039AC2}"/>
              </a:ext>
            </a:extLst>
          </p:cNvPr>
          <p:cNvSpPr txBox="1"/>
          <p:nvPr/>
        </p:nvSpPr>
        <p:spPr>
          <a:xfrm>
            <a:off x="1104900" y="4114800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>
                <a:latin typeface="Andale Mono" panose="020B0509000000000004" pitchFamily="49" charset="0"/>
              </a:rPr>
              <a:t> = [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”Canteen”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“Classroom”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“Lecture Hall”</a:t>
            </a:r>
            <a:r>
              <a:rPr lang="en-GB" dirty="0">
                <a:latin typeface="Andale Mono" panose="020B0509000000000004" pitchFamily="49" charset="0"/>
              </a:rPr>
              <a:t>];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F90D09-F078-8542-951C-26E955C8A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8138" y="81176"/>
            <a:ext cx="1369412" cy="1335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B67DC5-08BE-BB47-B710-01EAE30AA779}"/>
              </a:ext>
            </a:extLst>
          </p:cNvPr>
          <p:cNvSpPr txBox="1"/>
          <p:nvPr/>
        </p:nvSpPr>
        <p:spPr>
          <a:xfrm>
            <a:off x="8981557" y="1435310"/>
            <a:ext cx="2861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>
                <a:hlinkClick r:id="rId3"/>
              </a:rPr>
              <a:t>Arrays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1101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B9F1E-5CF6-DF48-BCE4-97834108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BDA2E-0B6E-F548-8128-DEC975493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435313"/>
          </a:xfrm>
        </p:spPr>
        <p:txBody>
          <a:bodyPr/>
          <a:lstStyle/>
          <a:p>
            <a:r>
              <a:rPr lang="en-GB" dirty="0"/>
              <a:t>An individual element in an array can be accessed with the </a:t>
            </a:r>
            <a:r>
              <a:rPr lang="en-GB" dirty="0">
                <a:latin typeface="Andale Mono" panose="020B0509000000000004" pitchFamily="49" charset="0"/>
              </a:rPr>
              <a:t>[ ]</a:t>
            </a:r>
            <a:r>
              <a:rPr lang="en-GB" dirty="0"/>
              <a:t> operator.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08BC7C-0771-D141-BD32-BFB60A5F502B}"/>
              </a:ext>
            </a:extLst>
          </p:cNvPr>
          <p:cNvSpPr txBox="1"/>
          <p:nvPr/>
        </p:nvSpPr>
        <p:spPr>
          <a:xfrm>
            <a:off x="1104900" y="3657600"/>
            <a:ext cx="830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>
                <a:latin typeface="Andale Mono" panose="020B0509000000000004" pitchFamily="49" charset="0"/>
              </a:rPr>
              <a:t> = [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”Canteen”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“Classroom”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“Lecture Hall”</a:t>
            </a:r>
            <a:r>
              <a:rPr lang="en-GB" dirty="0">
                <a:latin typeface="Andale Mono" panose="020B0509000000000004" pitchFamily="49" charset="0"/>
              </a:rPr>
              <a:t>];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>
                <a:latin typeface="Andale Mono" panose="020B0509000000000004" pitchFamily="49" charset="0"/>
              </a:rPr>
              <a:t>[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0</a:t>
            </a:r>
            <a:r>
              <a:rPr lang="en-GB" dirty="0">
                <a:latin typeface="Andale Mono" panose="020B0509000000000004" pitchFamily="49" charset="0"/>
              </a:rPr>
              <a:t>]);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“Canteen”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FEB3FD-4215-D542-9F61-16FB72E1D5B3}"/>
              </a:ext>
            </a:extLst>
          </p:cNvPr>
          <p:cNvSpPr txBox="1"/>
          <p:nvPr/>
        </p:nvSpPr>
        <p:spPr>
          <a:xfrm>
            <a:off x="1104900" y="5310664"/>
            <a:ext cx="730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Note</a:t>
            </a:r>
            <a:r>
              <a:rPr lang="en-GB" dirty="0"/>
              <a:t>: array indices start at </a:t>
            </a:r>
            <a:r>
              <a:rPr lang="en-GB" b="1" dirty="0"/>
              <a:t>zero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42827A-4700-8F4E-A9EF-CEE90DB91BFF}"/>
              </a:ext>
            </a:extLst>
          </p:cNvPr>
          <p:cNvSpPr txBox="1"/>
          <p:nvPr/>
        </p:nvSpPr>
        <p:spPr>
          <a:xfrm>
            <a:off x="1104900" y="5679996"/>
            <a:ext cx="8878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Note</a:t>
            </a:r>
            <a:r>
              <a:rPr lang="en-GB" dirty="0"/>
              <a:t>: be careful not to give an index that is longer that the length of the array itself, or you will get a runtime error (out-of-bounds)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759B69-ED5A-F649-87D1-B891DFB97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8138" y="81176"/>
            <a:ext cx="1369412" cy="1335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4C8AAA-0673-1540-8AA4-7A25770211D7}"/>
              </a:ext>
            </a:extLst>
          </p:cNvPr>
          <p:cNvSpPr txBox="1"/>
          <p:nvPr/>
        </p:nvSpPr>
        <p:spPr>
          <a:xfrm>
            <a:off x="8981557" y="1435310"/>
            <a:ext cx="2861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>
                <a:hlinkClick r:id="rId3"/>
              </a:rPr>
              <a:t>Arrays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4166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4D8BF-0036-9F48-8851-CD0314161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push, pop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0C5B6-366A-B64E-8B72-2DCACA226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940013"/>
          </a:xfrm>
        </p:spPr>
        <p:txBody>
          <a:bodyPr/>
          <a:lstStyle/>
          <a:p>
            <a:r>
              <a:rPr lang="en-GB" dirty="0"/>
              <a:t>You can add and remove elements with the following methods: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8ADEEE-CDD4-C243-8732-77C3DFB028B7}"/>
              </a:ext>
            </a:extLst>
          </p:cNvPr>
          <p:cNvSpPr txBox="1"/>
          <p:nvPr/>
        </p:nvSpPr>
        <p:spPr>
          <a:xfrm>
            <a:off x="1054100" y="3378200"/>
            <a:ext cx="89281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>
                <a:latin typeface="Andale Mono" panose="020B0509000000000004" pitchFamily="49" charset="0"/>
              </a:rPr>
              <a:t> = [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”Canteen”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“Classroom”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“Lecture Hall”</a:t>
            </a:r>
            <a:r>
              <a:rPr lang="en-GB" dirty="0">
                <a:latin typeface="Andale Mono" panose="020B0509000000000004" pitchFamily="49" charset="0"/>
              </a:rPr>
              <a:t>];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push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“Hostel”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[“Canteen”, “Classroom”, “Lecture Hall”, “Hostel”]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 err="1">
                <a:latin typeface="Andale Mono" panose="020B0509000000000004" pitchFamily="49" charset="0"/>
              </a:rPr>
              <a:t>,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pop</a:t>
            </a:r>
            <a:r>
              <a:rPr lang="en-GB" dirty="0">
                <a:latin typeface="Andale Mono" panose="020B0509000000000004" pitchFamily="49" charset="0"/>
              </a:rPr>
              <a:t>();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[“Canteen”, “Classroom”, “Lecture Hall”];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83232B-B9F7-1C46-8854-7DB48E4764FF}"/>
              </a:ext>
            </a:extLst>
          </p:cNvPr>
          <p:cNvSpPr txBox="1"/>
          <p:nvPr/>
        </p:nvSpPr>
        <p:spPr>
          <a:xfrm>
            <a:off x="1054100" y="5829300"/>
            <a:ext cx="833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Note: 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pop</a:t>
            </a:r>
            <a:r>
              <a:rPr lang="en-GB" dirty="0"/>
              <a:t> and 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push</a:t>
            </a:r>
            <a:r>
              <a:rPr lang="en-GB" dirty="0"/>
              <a:t> will always operate at the last position of the array.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C19A37-0437-6040-8815-1A23BCF2B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50" y="134938"/>
            <a:ext cx="1274683" cy="1282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BC147B-B89E-454C-A6C5-90FACC7751C1}"/>
              </a:ext>
            </a:extLst>
          </p:cNvPr>
          <p:cNvSpPr txBox="1"/>
          <p:nvPr/>
        </p:nvSpPr>
        <p:spPr>
          <a:xfrm>
            <a:off x="8329613" y="1417638"/>
            <a:ext cx="386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– </a:t>
            </a:r>
            <a:r>
              <a:rPr lang="en-GB" dirty="0">
                <a:hlinkClick r:id="rId3"/>
              </a:rPr>
              <a:t>Push</a:t>
            </a:r>
            <a:r>
              <a:rPr lang="en-GB" dirty="0"/>
              <a:t>, </a:t>
            </a:r>
            <a:r>
              <a:rPr lang="en-GB" dirty="0">
                <a:hlinkClick r:id="rId4"/>
              </a:rPr>
              <a:t>pop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856DED-69F9-8B47-83B4-B09603845F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0806" y="107597"/>
            <a:ext cx="1301750" cy="131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607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B9453-9F21-7741-B35A-CBA93264F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splice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58354-D651-7945-8F1D-9BB6805C1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6621748" cy="658699"/>
          </a:xfrm>
        </p:spPr>
        <p:txBody>
          <a:bodyPr/>
          <a:lstStyle/>
          <a:p>
            <a:r>
              <a:rPr lang="en-GB" dirty="0"/>
              <a:t>Lets you remove and insert at any position in the array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5E8EA9-9FE5-814A-B733-677BECFC05D3}"/>
              </a:ext>
            </a:extLst>
          </p:cNvPr>
          <p:cNvSpPr txBox="1"/>
          <p:nvPr/>
        </p:nvSpPr>
        <p:spPr>
          <a:xfrm>
            <a:off x="1027134" y="3068877"/>
            <a:ext cx="88183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>
                <a:latin typeface="Andale Mono" panose="020B0509000000000004" pitchFamily="49" charset="0"/>
              </a:rPr>
              <a:t> = [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“A”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“B”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“D”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”E”</a:t>
            </a:r>
            <a:r>
              <a:rPr lang="en-GB" dirty="0">
                <a:latin typeface="Andale Mono" panose="020B0509000000000004" pitchFamily="49" charset="0"/>
              </a:rPr>
              <a:t>];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splice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2</a:t>
            </a:r>
            <a:r>
              <a:rPr lang="en-GB" dirty="0">
                <a:latin typeface="Andale Mono" panose="020B0509000000000004" pitchFamily="49" charset="0"/>
              </a:rPr>
              <a:t>,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0</a:t>
            </a:r>
            <a:r>
              <a:rPr lang="en-GB" dirty="0">
                <a:latin typeface="Andale Mono" panose="020B0509000000000004" pitchFamily="49" charset="0"/>
              </a:rPr>
              <a:t>,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”C”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[“A”, “B”, “C”, “D”, “E”];</a:t>
            </a:r>
          </a:p>
          <a:p>
            <a:endParaRPr lang="en-GB" dirty="0">
              <a:latin typeface="Andale Mono" panose="020B0509000000000004" pitchFamily="49" charset="0"/>
            </a:endParaRP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splice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2</a:t>
            </a:r>
            <a:r>
              <a:rPr lang="en-GB" dirty="0">
                <a:latin typeface="Andale Mono" panose="020B0509000000000004" pitchFamily="49" charset="0"/>
              </a:rPr>
              <a:t>,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3</a:t>
            </a:r>
            <a:r>
              <a:rPr lang="en-GB" dirty="0">
                <a:latin typeface="Andale Mono" panose="020B0509000000000004" pitchFamily="49" charset="0"/>
              </a:rPr>
              <a:t>,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”X”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[“A”, “B”, “X”];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59AFCF2-BEDD-0F4B-B8A1-4548119BE509}"/>
              </a:ext>
            </a:extLst>
          </p:cNvPr>
          <p:cNvGrpSpPr/>
          <p:nvPr/>
        </p:nvGrpSpPr>
        <p:grpSpPr>
          <a:xfrm>
            <a:off x="939452" y="4772416"/>
            <a:ext cx="8338936" cy="1974090"/>
            <a:chOff x="939452" y="4772416"/>
            <a:chExt cx="8338936" cy="197409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A64CA6D2-27CA-3240-9FD1-2F7451C13E38}"/>
                </a:ext>
              </a:extLst>
            </p:cNvPr>
            <p:cNvCxnSpPr/>
            <p:nvPr/>
          </p:nvCxnSpPr>
          <p:spPr>
            <a:xfrm flipV="1">
              <a:off x="2304789" y="4772416"/>
              <a:ext cx="951978" cy="12275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DD0902-1630-F84C-B377-25B06513DBC0}"/>
                </a:ext>
              </a:extLst>
            </p:cNvPr>
            <p:cNvSpPr txBox="1"/>
            <p:nvPr/>
          </p:nvSpPr>
          <p:spPr>
            <a:xfrm>
              <a:off x="939452" y="5999967"/>
              <a:ext cx="27306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Position to start removing from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1814FF7-8481-E849-9E80-826DBAB0B8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0126" y="4772417"/>
              <a:ext cx="0" cy="1227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7F5CCF-91E6-734B-809C-4DBBADC89497}"/>
                </a:ext>
              </a:extLst>
            </p:cNvPr>
            <p:cNvSpPr txBox="1"/>
            <p:nvPr/>
          </p:nvSpPr>
          <p:spPr>
            <a:xfrm>
              <a:off x="3081403" y="6100175"/>
              <a:ext cx="27181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Number of elements to remove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98AD2FA-C4E3-1F45-B69E-1FE43A66DBBF}"/>
                </a:ext>
              </a:extLst>
            </p:cNvPr>
            <p:cNvCxnSpPr/>
            <p:nvPr/>
          </p:nvCxnSpPr>
          <p:spPr>
            <a:xfrm flipH="1" flipV="1">
              <a:off x="4296427" y="4772416"/>
              <a:ext cx="1503124" cy="9770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0921D63-D249-9D47-9781-B11946D6570B}"/>
                </a:ext>
              </a:extLst>
            </p:cNvPr>
            <p:cNvSpPr txBox="1"/>
            <p:nvPr/>
          </p:nvSpPr>
          <p:spPr>
            <a:xfrm>
              <a:off x="5799551" y="5680739"/>
              <a:ext cx="34788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Object to insert after deletion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9DD6C613-073D-BC4E-ACA1-79CDA3B78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108" y="128588"/>
            <a:ext cx="1367387" cy="139302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DBAD865-0BE3-354F-A78D-D71343F4B820}"/>
              </a:ext>
            </a:extLst>
          </p:cNvPr>
          <p:cNvSpPr txBox="1"/>
          <p:nvPr/>
        </p:nvSpPr>
        <p:spPr>
          <a:xfrm>
            <a:off x="8815388" y="1521613"/>
            <a:ext cx="3026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>
                <a:hlinkClick r:id="rId3"/>
              </a:rPr>
              <a:t>Splice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8026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B2210-B5CF-374E-ADF0-42B9562F4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length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A1F31-FEAA-824E-A3B0-CECFBAD74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811094"/>
          </a:xfrm>
        </p:spPr>
        <p:txBody>
          <a:bodyPr/>
          <a:lstStyle/>
          <a:p>
            <a:r>
              <a:rPr lang="en-GB" dirty="0"/>
              <a:t>The .length property gives you the length of the array.</a:t>
            </a:r>
          </a:p>
          <a:p>
            <a:r>
              <a:rPr lang="en-GB" dirty="0"/>
              <a:t>You can combine this with the array accessor to access elements while counting from the </a:t>
            </a:r>
            <a:r>
              <a:rPr lang="en-GB" i="1" dirty="0"/>
              <a:t>end</a:t>
            </a:r>
            <a:r>
              <a:rPr lang="en-GB" dirty="0"/>
              <a:t> of the array</a:t>
            </a: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170EFB-CBD1-EA42-9058-A538BC9A3F73}"/>
              </a:ext>
            </a:extLst>
          </p:cNvPr>
          <p:cNvSpPr txBox="1"/>
          <p:nvPr/>
        </p:nvSpPr>
        <p:spPr>
          <a:xfrm>
            <a:off x="939451" y="3870543"/>
            <a:ext cx="84801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>
                <a:latin typeface="Andale Mono" panose="020B0509000000000004" pitchFamily="49" charset="0"/>
              </a:rPr>
              <a:t> = [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“A”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“B”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“C”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“D”</a:t>
            </a:r>
            <a:r>
              <a:rPr lang="en-GB" dirty="0">
                <a:latin typeface="Andale Mono" panose="020B0509000000000004" pitchFamily="49" charset="0"/>
              </a:rPr>
              <a:t>, …… 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“X”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“Y”</a:t>
            </a:r>
            <a:r>
              <a:rPr lang="en-GB" dirty="0">
                <a:latin typeface="Andale Mono" panose="020B0509000000000004" pitchFamily="49" charset="0"/>
              </a:rPr>
              <a:t>,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“Z”</a:t>
            </a:r>
            <a:r>
              <a:rPr lang="en-GB" dirty="0">
                <a:latin typeface="Andale Mono" panose="020B0509000000000004" pitchFamily="49" charset="0"/>
              </a:rPr>
              <a:t>];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>
                <a:latin typeface="Andale Mono" panose="020B0509000000000004" pitchFamily="49" charset="0"/>
              </a:rPr>
              <a:t>[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length</a:t>
            </a:r>
            <a:r>
              <a:rPr lang="en-GB" dirty="0">
                <a:latin typeface="Andale Mono" panose="020B0509000000000004" pitchFamily="49" charset="0"/>
              </a:rPr>
              <a:t> -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1</a:t>
            </a:r>
            <a:r>
              <a:rPr lang="en-GB" dirty="0">
                <a:latin typeface="Andale Mono" panose="020B0509000000000004" pitchFamily="49" charset="0"/>
              </a:rPr>
              <a:t>]);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“Z”;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>
                <a:latin typeface="Andale Mono" panose="020B0509000000000004" pitchFamily="49" charset="0"/>
              </a:rPr>
              <a:t>[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alphabet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length</a:t>
            </a:r>
            <a:r>
              <a:rPr lang="en-GB" dirty="0">
                <a:latin typeface="Andale Mono" panose="020B0509000000000004" pitchFamily="49" charset="0"/>
              </a:rPr>
              <a:t> -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2</a:t>
            </a:r>
            <a:r>
              <a:rPr lang="en-GB" dirty="0">
                <a:latin typeface="Andale Mono" panose="020B0509000000000004" pitchFamily="49" charset="0"/>
              </a:rPr>
              <a:t>]);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“Y”;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6003A4-2B79-8C41-9911-751DEDDF084E}"/>
              </a:ext>
            </a:extLst>
          </p:cNvPr>
          <p:cNvSpPr txBox="1"/>
          <p:nvPr/>
        </p:nvSpPr>
        <p:spPr>
          <a:xfrm>
            <a:off x="939451" y="5706690"/>
            <a:ext cx="8868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Note:</a:t>
            </a:r>
            <a:r>
              <a:rPr lang="en-GB" dirty="0"/>
              <a:t> Be careful not to give a negative number as your array index as it will cause a runtime error (out of bounds)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24B914-2B97-0F4C-89FE-2A100E229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6562" y="129880"/>
            <a:ext cx="1390651" cy="13734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16912E-3641-B140-99E8-A28FF6936591}"/>
              </a:ext>
            </a:extLst>
          </p:cNvPr>
          <p:cNvSpPr txBox="1"/>
          <p:nvPr/>
        </p:nvSpPr>
        <p:spPr>
          <a:xfrm>
            <a:off x="8867774" y="1488881"/>
            <a:ext cx="3457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>
                <a:hlinkClick r:id="rId3"/>
              </a:rPr>
              <a:t>length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12591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7AF68-E4A3-B448-A183-216E1B115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Iterating through Arrays -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86CBD-BEA0-3E40-9762-1DD57A005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535325"/>
          </a:xfrm>
        </p:spPr>
        <p:txBody>
          <a:bodyPr/>
          <a:lstStyle/>
          <a:p>
            <a:r>
              <a:rPr lang="en-GB" dirty="0"/>
              <a:t>Iterating through arrays (“scrolling through” every element of the array) can be achieved with a type of control structure – loops</a:t>
            </a:r>
          </a:p>
          <a:p>
            <a:r>
              <a:rPr lang="en-GB" dirty="0"/>
              <a:t>Loops will execute the actions in its block until a certain condition is satisfied</a:t>
            </a:r>
          </a:p>
        </p:txBody>
      </p:sp>
    </p:spTree>
    <p:extLst>
      <p:ext uri="{BB962C8B-B14F-4D97-AF65-F5344CB8AC3E}">
        <p14:creationId xmlns:p14="http://schemas.microsoft.com/office/powerpoint/2010/main" val="3924757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5350-A5AC-BE42-8E75-664CB1E5F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91315-D55A-AE42-ABA9-3B3563FA1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</a:t>
            </a:r>
            <a:r>
              <a:rPr lang="en-GB" dirty="0">
                <a:solidFill>
                  <a:srgbClr val="7058E0"/>
                </a:solidFill>
                <a:latin typeface="Andale Mono" panose="020B0509000000000004" pitchFamily="49" charset="0"/>
              </a:rPr>
              <a:t>for</a:t>
            </a:r>
            <a:r>
              <a:rPr lang="en-GB" dirty="0"/>
              <a:t> loop lets you initialise a ”counter” variable, then proceeds to run the following code until the specified condition is no longer true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C68DAC-6F61-FE4E-A2D8-4916B7D99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613" y="159234"/>
            <a:ext cx="1290262" cy="12584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B1E8F1-A72C-EC4E-8C20-7CB158AAFC59}"/>
              </a:ext>
            </a:extLst>
          </p:cNvPr>
          <p:cNvSpPr txBox="1"/>
          <p:nvPr/>
        </p:nvSpPr>
        <p:spPr>
          <a:xfrm>
            <a:off x="9172575" y="1417638"/>
            <a:ext cx="3228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>
                <a:hlinkClick r:id="rId3"/>
              </a:rPr>
              <a:t>Loops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2147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D2CE0-6A0A-B941-A5C6-E5493EDC8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 Loop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665E98-B75E-974A-9318-71AF92B4BFE0}"/>
              </a:ext>
            </a:extLst>
          </p:cNvPr>
          <p:cNvSpPr txBox="1"/>
          <p:nvPr/>
        </p:nvSpPr>
        <p:spPr>
          <a:xfrm>
            <a:off x="810000" y="3329881"/>
            <a:ext cx="95011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7058E0"/>
                </a:solidFill>
                <a:latin typeface="Andale Mono" panose="020B0509000000000004" pitchFamily="49" charset="0"/>
              </a:rPr>
              <a:t>for</a:t>
            </a:r>
            <a:r>
              <a:rPr lang="en-GB" sz="2800" dirty="0">
                <a:latin typeface="Andale Mono" panose="020B0509000000000004" pitchFamily="49" charset="0"/>
              </a:rPr>
              <a:t>(</a:t>
            </a:r>
            <a:r>
              <a:rPr lang="en-GB" sz="2800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sz="2800" dirty="0">
                <a:latin typeface="Andale Mono" panose="020B0509000000000004" pitchFamily="49" charset="0"/>
              </a:rPr>
              <a:t> </a:t>
            </a:r>
            <a:r>
              <a:rPr lang="en-GB" sz="28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</a:t>
            </a:r>
            <a:r>
              <a:rPr lang="en-GB" sz="2800" dirty="0">
                <a:latin typeface="Andale Mono" panose="020B0509000000000004" pitchFamily="49" charset="0"/>
              </a:rPr>
              <a:t> = </a:t>
            </a:r>
            <a:r>
              <a:rPr lang="en-GB" sz="2800" dirty="0">
                <a:solidFill>
                  <a:schemeClr val="accent4"/>
                </a:solidFill>
                <a:latin typeface="Andale Mono" panose="020B0509000000000004" pitchFamily="49" charset="0"/>
              </a:rPr>
              <a:t>0</a:t>
            </a:r>
            <a:r>
              <a:rPr lang="en-GB" sz="2800" dirty="0">
                <a:latin typeface="Andale Mono" panose="020B0509000000000004" pitchFamily="49" charset="0"/>
              </a:rPr>
              <a:t>; </a:t>
            </a:r>
            <a:r>
              <a:rPr lang="en-GB" sz="28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</a:t>
            </a:r>
            <a:r>
              <a:rPr lang="en-GB" sz="2800" dirty="0">
                <a:latin typeface="Andale Mono" panose="020B0509000000000004" pitchFamily="49" charset="0"/>
              </a:rPr>
              <a:t> &lt; </a:t>
            </a:r>
            <a:r>
              <a:rPr lang="en-GB" sz="2800" dirty="0">
                <a:solidFill>
                  <a:schemeClr val="accent4"/>
                </a:solidFill>
                <a:latin typeface="Andale Mono" panose="020B0509000000000004" pitchFamily="49" charset="0"/>
              </a:rPr>
              <a:t>5</a:t>
            </a:r>
            <a:r>
              <a:rPr lang="en-GB" sz="2800" dirty="0">
                <a:latin typeface="Andale Mono" panose="020B0509000000000004" pitchFamily="49" charset="0"/>
              </a:rPr>
              <a:t>; </a:t>
            </a:r>
            <a:r>
              <a:rPr lang="en-GB" sz="28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</a:t>
            </a:r>
            <a:r>
              <a:rPr lang="en-GB" sz="2800" dirty="0">
                <a:latin typeface="Andale Mono" panose="020B0509000000000004" pitchFamily="49" charset="0"/>
              </a:rPr>
              <a:t>++){</a:t>
            </a:r>
          </a:p>
          <a:p>
            <a:r>
              <a:rPr lang="en-GB" sz="2800" dirty="0">
                <a:latin typeface="Andale Mono" panose="020B0509000000000004" pitchFamily="49" charset="0"/>
              </a:rPr>
              <a:t>	</a:t>
            </a:r>
            <a:r>
              <a:rPr lang="en-GB" sz="28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sz="2800" dirty="0" err="1">
                <a:latin typeface="Andale Mono" panose="020B0509000000000004" pitchFamily="49" charset="0"/>
              </a:rPr>
              <a:t>.</a:t>
            </a:r>
            <a:r>
              <a:rPr lang="en-GB" sz="28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sz="2800" dirty="0">
                <a:latin typeface="Andale Mono" panose="020B0509000000000004" pitchFamily="49" charset="0"/>
              </a:rPr>
              <a:t>(</a:t>
            </a:r>
            <a:r>
              <a:rPr lang="en-GB" sz="2800" dirty="0">
                <a:solidFill>
                  <a:schemeClr val="accent2"/>
                </a:solidFill>
                <a:latin typeface="Andale Mono" panose="020B0509000000000004" pitchFamily="49" charset="0"/>
              </a:rPr>
              <a:t>“I have run “</a:t>
            </a:r>
            <a:r>
              <a:rPr lang="en-GB" sz="2800" dirty="0">
                <a:latin typeface="Andale Mono" panose="020B0509000000000004" pitchFamily="49" charset="0"/>
              </a:rPr>
              <a:t> + </a:t>
            </a:r>
            <a:r>
              <a:rPr lang="en-GB" sz="28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</a:t>
            </a:r>
            <a:r>
              <a:rPr lang="en-GB" sz="2800" dirty="0">
                <a:latin typeface="Andale Mono" panose="020B0509000000000004" pitchFamily="49" charset="0"/>
              </a:rPr>
              <a:t> + </a:t>
            </a:r>
            <a:r>
              <a:rPr lang="en-GB" sz="2800" dirty="0">
                <a:solidFill>
                  <a:schemeClr val="accent2"/>
                </a:solidFill>
                <a:latin typeface="Andale Mono" panose="020B0509000000000004" pitchFamily="49" charset="0"/>
              </a:rPr>
              <a:t>“times”</a:t>
            </a:r>
            <a:r>
              <a:rPr lang="en-GB" sz="2800" dirty="0">
                <a:latin typeface="Andale Mono" panose="020B0509000000000004" pitchFamily="49" charset="0"/>
              </a:rPr>
              <a:t>);</a:t>
            </a:r>
          </a:p>
          <a:p>
            <a:r>
              <a:rPr lang="en-GB" sz="2800" dirty="0">
                <a:latin typeface="Andale Mono" panose="020B0509000000000004" pitchFamily="49" charset="0"/>
              </a:rPr>
              <a:t>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02D01D-7525-8E44-ABFB-0F5EE63121F0}"/>
              </a:ext>
            </a:extLst>
          </p:cNvPr>
          <p:cNvSpPr txBox="1"/>
          <p:nvPr/>
        </p:nvSpPr>
        <p:spPr>
          <a:xfrm>
            <a:off x="1768382" y="3002518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Initialisation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912211-300A-8B40-9F14-97EB53736830}"/>
              </a:ext>
            </a:extLst>
          </p:cNvPr>
          <p:cNvSpPr txBox="1"/>
          <p:nvPr/>
        </p:nvSpPr>
        <p:spPr>
          <a:xfrm>
            <a:off x="3788955" y="2938741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Run Condition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7CC020-31EF-C44A-8F26-364E7E02CFBF}"/>
              </a:ext>
            </a:extLst>
          </p:cNvPr>
          <p:cNvSpPr txBox="1"/>
          <p:nvPr/>
        </p:nvSpPr>
        <p:spPr>
          <a:xfrm>
            <a:off x="5560594" y="2919969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End Change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83C75B-B497-5548-964B-AA2CCCF0ACA2}"/>
              </a:ext>
            </a:extLst>
          </p:cNvPr>
          <p:cNvSpPr txBox="1"/>
          <p:nvPr/>
        </p:nvSpPr>
        <p:spPr>
          <a:xfrm>
            <a:off x="928688" y="5072063"/>
            <a:ext cx="37290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“I have run 0 times”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“I have run 1 times”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“I have run 2 times”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“I have run 3 times”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“I have run 4 times”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3630D9-F1B8-1546-9E9E-29D728FC7918}"/>
              </a:ext>
            </a:extLst>
          </p:cNvPr>
          <p:cNvSpPr txBox="1"/>
          <p:nvPr/>
        </p:nvSpPr>
        <p:spPr>
          <a:xfrm>
            <a:off x="5203407" y="4886148"/>
            <a:ext cx="5412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Your “End Change” statement must make the counter variable move closer to the target condition, or your loop will run forever!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4946FC-937A-5F49-8847-CD391BCF6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613" y="159234"/>
            <a:ext cx="1290262" cy="125840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9206155-4A45-2543-BE65-911FE6B7B083}"/>
              </a:ext>
            </a:extLst>
          </p:cNvPr>
          <p:cNvSpPr txBox="1"/>
          <p:nvPr/>
        </p:nvSpPr>
        <p:spPr>
          <a:xfrm>
            <a:off x="9172575" y="1417638"/>
            <a:ext cx="3228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>
                <a:hlinkClick r:id="rId3"/>
              </a:rPr>
              <a:t>Loops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31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6BE28-ABD3-E247-881D-8019295495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3DC Web Dev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5F1ECD-83ED-BC48-8700-3DC6251995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Part 4 – </a:t>
            </a:r>
            <a:r>
              <a:rPr lang="en-GB" dirty="0" err="1"/>
              <a:t>Javascript</a:t>
            </a:r>
            <a:r>
              <a:rPr lang="en-GB" dirty="0"/>
              <a:t>, the Developer Tools, and the Meaning of Life (?)</a:t>
            </a:r>
          </a:p>
        </p:txBody>
      </p:sp>
    </p:spTree>
    <p:extLst>
      <p:ext uri="{BB962C8B-B14F-4D97-AF65-F5344CB8AC3E}">
        <p14:creationId xmlns:p14="http://schemas.microsoft.com/office/powerpoint/2010/main" val="31761498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AD979-BC0B-4D4D-98DA-C7AEBC9CB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Iterating through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1D00B-A883-994B-9D5E-C3D29CAC0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235288"/>
          </a:xfrm>
        </p:spPr>
        <p:txBody>
          <a:bodyPr/>
          <a:lstStyle/>
          <a:p>
            <a:r>
              <a:rPr lang="en-GB" dirty="0"/>
              <a:t>Using this behaviour of </a:t>
            </a:r>
            <a:r>
              <a:rPr lang="en-GB" dirty="0">
                <a:solidFill>
                  <a:srgbClr val="7058E0"/>
                </a:solidFill>
                <a:latin typeface="Andale Mono" panose="020B0509000000000004" pitchFamily="49" charset="0"/>
              </a:rPr>
              <a:t>for</a:t>
            </a:r>
            <a:r>
              <a:rPr lang="en-GB" dirty="0"/>
              <a:t> loops, you can use them to iterate through arrays.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4145C8-3E57-204D-9E90-3A14B14C9167}"/>
              </a:ext>
            </a:extLst>
          </p:cNvPr>
          <p:cNvSpPr txBox="1"/>
          <p:nvPr/>
        </p:nvSpPr>
        <p:spPr>
          <a:xfrm>
            <a:off x="1047750" y="3457576"/>
            <a:ext cx="100393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sz="2000" dirty="0">
                <a:latin typeface="Andale Mono" panose="020B0509000000000004" pitchFamily="49" charset="0"/>
              </a:rPr>
              <a:t> </a:t>
            </a:r>
            <a:r>
              <a:rPr lang="en-GB" sz="2000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sz="2000" dirty="0">
                <a:latin typeface="Andale Mono" panose="020B0509000000000004" pitchFamily="49" charset="0"/>
              </a:rPr>
              <a:t> = [</a:t>
            </a:r>
            <a:r>
              <a:rPr lang="en-GB" sz="2000" dirty="0">
                <a:solidFill>
                  <a:schemeClr val="accent2"/>
                </a:solidFill>
                <a:latin typeface="Andale Mono" panose="020B0509000000000004" pitchFamily="49" charset="0"/>
              </a:rPr>
              <a:t>”Canteen”</a:t>
            </a:r>
            <a:r>
              <a:rPr lang="en-GB" sz="2000" dirty="0">
                <a:latin typeface="Andale Mono" panose="020B0509000000000004" pitchFamily="49" charset="0"/>
              </a:rPr>
              <a:t>, </a:t>
            </a:r>
            <a:r>
              <a:rPr lang="en-GB" sz="2000" dirty="0">
                <a:solidFill>
                  <a:schemeClr val="accent2"/>
                </a:solidFill>
                <a:latin typeface="Andale Mono" panose="020B0509000000000004" pitchFamily="49" charset="0"/>
              </a:rPr>
              <a:t>“Classroom”</a:t>
            </a:r>
            <a:r>
              <a:rPr lang="en-GB" sz="2000" dirty="0">
                <a:latin typeface="Andale Mono" panose="020B0509000000000004" pitchFamily="49" charset="0"/>
              </a:rPr>
              <a:t>, </a:t>
            </a:r>
            <a:r>
              <a:rPr lang="en-GB" sz="2000" dirty="0">
                <a:solidFill>
                  <a:schemeClr val="accent2"/>
                </a:solidFill>
                <a:latin typeface="Andale Mono" panose="020B0509000000000004" pitchFamily="49" charset="0"/>
              </a:rPr>
              <a:t>“Lecture Hall”</a:t>
            </a:r>
            <a:r>
              <a:rPr lang="en-GB" sz="2000" dirty="0">
                <a:latin typeface="Andale Mono" panose="020B0509000000000004" pitchFamily="49" charset="0"/>
              </a:rPr>
              <a:t>, </a:t>
            </a:r>
            <a:r>
              <a:rPr lang="en-GB" sz="2000" dirty="0">
                <a:solidFill>
                  <a:schemeClr val="accent2"/>
                </a:solidFill>
                <a:latin typeface="Andale Mono" panose="020B0509000000000004" pitchFamily="49" charset="0"/>
              </a:rPr>
              <a:t>“Hostel”</a:t>
            </a:r>
            <a:r>
              <a:rPr lang="en-GB" sz="2000" dirty="0">
                <a:latin typeface="Andale Mono" panose="020B0509000000000004" pitchFamily="49" charset="0"/>
              </a:rPr>
              <a:t>];</a:t>
            </a:r>
          </a:p>
          <a:p>
            <a:endParaRPr lang="en-GB" sz="2000" dirty="0">
              <a:latin typeface="Andale Mono" panose="020B0509000000000004" pitchFamily="49" charset="0"/>
            </a:endParaRPr>
          </a:p>
          <a:p>
            <a:r>
              <a:rPr lang="en-GB" sz="2000" dirty="0">
                <a:solidFill>
                  <a:srgbClr val="7058E0"/>
                </a:solidFill>
                <a:latin typeface="Andale Mono" panose="020B0509000000000004" pitchFamily="49" charset="0"/>
              </a:rPr>
              <a:t>for</a:t>
            </a:r>
            <a:r>
              <a:rPr lang="en-GB" sz="2000" dirty="0">
                <a:latin typeface="Andale Mono" panose="020B0509000000000004" pitchFamily="49" charset="0"/>
              </a:rPr>
              <a:t>(</a:t>
            </a:r>
            <a:r>
              <a:rPr lang="en-GB" sz="2000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sz="2000" dirty="0">
                <a:latin typeface="Andale Mono" panose="020B0509000000000004" pitchFamily="49" charset="0"/>
              </a:rPr>
              <a:t> </a:t>
            </a:r>
            <a:r>
              <a:rPr lang="en-GB" sz="20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</a:t>
            </a:r>
            <a:r>
              <a:rPr lang="en-GB" sz="2000" dirty="0">
                <a:latin typeface="Andale Mono" panose="020B0509000000000004" pitchFamily="49" charset="0"/>
              </a:rPr>
              <a:t> = </a:t>
            </a:r>
            <a:r>
              <a:rPr lang="en-GB" sz="2000" dirty="0">
                <a:solidFill>
                  <a:schemeClr val="accent4"/>
                </a:solidFill>
                <a:latin typeface="Andale Mono" panose="020B0509000000000004" pitchFamily="49" charset="0"/>
              </a:rPr>
              <a:t>0</a:t>
            </a:r>
            <a:r>
              <a:rPr lang="en-GB" sz="2000" dirty="0">
                <a:latin typeface="Andale Mono" panose="020B0509000000000004" pitchFamily="49" charset="0"/>
              </a:rPr>
              <a:t>; </a:t>
            </a:r>
            <a:r>
              <a:rPr lang="en-GB" sz="20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</a:t>
            </a:r>
            <a:r>
              <a:rPr lang="en-GB" sz="2000" dirty="0">
                <a:latin typeface="Andale Mono" panose="020B0509000000000004" pitchFamily="49" charset="0"/>
              </a:rPr>
              <a:t> &lt; </a:t>
            </a:r>
            <a:r>
              <a:rPr lang="en-GB" sz="20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sz="2000" dirty="0" err="1">
                <a:latin typeface="Andale Mono" panose="020B0509000000000004" pitchFamily="49" charset="0"/>
              </a:rPr>
              <a:t>.</a:t>
            </a:r>
            <a:r>
              <a:rPr lang="en-GB" sz="20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length</a:t>
            </a:r>
            <a:r>
              <a:rPr lang="en-GB" sz="2000" dirty="0">
                <a:latin typeface="Andale Mono" panose="020B0509000000000004" pitchFamily="49" charset="0"/>
              </a:rPr>
              <a:t>; </a:t>
            </a:r>
            <a:r>
              <a:rPr lang="en-GB" sz="20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</a:t>
            </a:r>
            <a:r>
              <a:rPr lang="en-GB" sz="2000" dirty="0">
                <a:latin typeface="Andale Mono" panose="020B0509000000000004" pitchFamily="49" charset="0"/>
              </a:rPr>
              <a:t>++){</a:t>
            </a:r>
          </a:p>
          <a:p>
            <a:r>
              <a:rPr lang="en-GB" sz="2000" dirty="0">
                <a:latin typeface="Andale Mono" panose="020B0509000000000004" pitchFamily="49" charset="0"/>
              </a:rPr>
              <a:t>	</a:t>
            </a:r>
            <a:r>
              <a:rPr lang="en-GB" sz="20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sz="2000" dirty="0" err="1">
                <a:latin typeface="Andale Mono" panose="020B0509000000000004" pitchFamily="49" charset="0"/>
              </a:rPr>
              <a:t>.</a:t>
            </a:r>
            <a:r>
              <a:rPr lang="en-GB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sz="2000" dirty="0">
                <a:latin typeface="Andale Mono" panose="020B0509000000000004" pitchFamily="49" charset="0"/>
              </a:rPr>
              <a:t>(</a:t>
            </a:r>
            <a:r>
              <a:rPr lang="en-GB" sz="2000" dirty="0">
                <a:solidFill>
                  <a:schemeClr val="accent2"/>
                </a:solidFill>
                <a:latin typeface="Andale Mono" panose="020B0509000000000004" pitchFamily="49" charset="0"/>
              </a:rPr>
              <a:t>“I have been to the “</a:t>
            </a:r>
            <a:r>
              <a:rPr lang="en-GB" sz="2000" dirty="0">
                <a:latin typeface="Andale Mono" panose="020B0509000000000004" pitchFamily="49" charset="0"/>
              </a:rPr>
              <a:t> + </a:t>
            </a:r>
            <a:r>
              <a:rPr lang="en-GB" sz="2000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sz="2000" dirty="0">
                <a:latin typeface="Andale Mono" panose="020B0509000000000004" pitchFamily="49" charset="0"/>
              </a:rPr>
              <a:t>[</a:t>
            </a:r>
            <a:r>
              <a:rPr lang="en-GB" sz="20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</a:t>
            </a:r>
            <a:r>
              <a:rPr lang="en-GB" sz="2000" dirty="0">
                <a:latin typeface="Andale Mono" panose="020B0509000000000004" pitchFamily="49" charset="0"/>
              </a:rPr>
              <a:t>]);</a:t>
            </a:r>
          </a:p>
          <a:p>
            <a:r>
              <a:rPr lang="en-GB" sz="2000" dirty="0">
                <a:latin typeface="Andale Mono" panose="020B05090000000000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AF9931-8DB0-2C44-9F22-EC8A25F4B5B9}"/>
              </a:ext>
            </a:extLst>
          </p:cNvPr>
          <p:cNvSpPr txBox="1"/>
          <p:nvPr/>
        </p:nvSpPr>
        <p:spPr>
          <a:xfrm>
            <a:off x="1171575" y="5229225"/>
            <a:ext cx="6929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“I have been to the Canteen”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“I have been to the Classroom”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“I have been to the Lecture Hall”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“I have been to the Hostel”</a:t>
            </a:r>
          </a:p>
        </p:txBody>
      </p:sp>
    </p:spTree>
    <p:extLst>
      <p:ext uri="{BB962C8B-B14F-4D97-AF65-F5344CB8AC3E}">
        <p14:creationId xmlns:p14="http://schemas.microsoft.com/office/powerpoint/2010/main" val="3235565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9C110-F90C-5D4A-9C65-F80A9FADB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While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75AE5-CB79-0F4C-BF7F-F5F5B5676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106951"/>
          </a:xfrm>
        </p:spPr>
        <p:txBody>
          <a:bodyPr/>
          <a:lstStyle/>
          <a:p>
            <a:r>
              <a:rPr lang="en-GB" dirty="0"/>
              <a:t>Another loop directive, but difference being it only takes one condition statement (no counter variables, no “end of loop” action)</a:t>
            </a:r>
          </a:p>
          <a:p>
            <a:endParaRPr lang="en-GB" dirty="0"/>
          </a:p>
          <a:p>
            <a:r>
              <a:rPr lang="en-GB" dirty="0"/>
              <a:t>Not really used in web applications. Use this when you have no specific estimate of how many times you want your loop to run.</a:t>
            </a:r>
          </a:p>
          <a:p>
            <a:endParaRPr lang="en-GB" dirty="0"/>
          </a:p>
          <a:p>
            <a:r>
              <a:rPr lang="en-GB" dirty="0"/>
              <a:t>As with </a:t>
            </a:r>
            <a:r>
              <a:rPr lang="en-GB" dirty="0">
                <a:solidFill>
                  <a:srgbClr val="7058E0"/>
                </a:solidFill>
                <a:latin typeface="Andale Mono" panose="020B0509000000000004" pitchFamily="49" charset="0"/>
              </a:rPr>
              <a:t>for</a:t>
            </a:r>
            <a:r>
              <a:rPr lang="en-GB" dirty="0"/>
              <a:t> loops, </a:t>
            </a:r>
            <a:r>
              <a:rPr lang="en-GB" b="1" dirty="0"/>
              <a:t>beware of infinite loops</a:t>
            </a:r>
            <a:r>
              <a:rPr lang="en-GB" dirty="0"/>
              <a:t>.</a:t>
            </a:r>
            <a:endParaRPr lang="en-GB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4F2DA8-6A7B-034C-9809-29C6FB005B4C}"/>
              </a:ext>
            </a:extLst>
          </p:cNvPr>
          <p:cNvSpPr txBox="1"/>
          <p:nvPr/>
        </p:nvSpPr>
        <p:spPr>
          <a:xfrm>
            <a:off x="1042988" y="5329238"/>
            <a:ext cx="6643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7058E0"/>
                </a:solidFill>
                <a:latin typeface="Andale Mono" panose="020B0509000000000004" pitchFamily="49" charset="0"/>
              </a:rPr>
              <a:t>while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someCondition</a:t>
            </a:r>
            <a:r>
              <a:rPr lang="en-GB" dirty="0">
                <a:latin typeface="Andale Mono" panose="020B0509000000000004" pitchFamily="49" charset="0"/>
              </a:rPr>
              <a:t> ==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true</a:t>
            </a:r>
            <a:r>
              <a:rPr lang="en-GB" dirty="0">
                <a:latin typeface="Andale Mono" panose="020B0509000000000004" pitchFamily="49" charset="0"/>
              </a:rPr>
              <a:t>){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“I will run 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forevaaaaaaaaa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>
                <a:latin typeface="Andale Mono" panose="020B0509000000000004" pitchFamily="49" charset="0"/>
              </a:rPr>
              <a:t>}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1AE1FB-8A36-0846-9CD0-204A3D65A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613" y="159234"/>
            <a:ext cx="1290262" cy="12584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D33B8B-607A-8E40-AE82-E8F54E89609A}"/>
              </a:ext>
            </a:extLst>
          </p:cNvPr>
          <p:cNvSpPr txBox="1"/>
          <p:nvPr/>
        </p:nvSpPr>
        <p:spPr>
          <a:xfrm>
            <a:off x="9172575" y="1417638"/>
            <a:ext cx="3228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>
                <a:hlinkClick r:id="rId3"/>
              </a:rPr>
              <a:t>Loops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54013B-03ED-EF41-BB26-F0FF20D52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0951" y="4597400"/>
            <a:ext cx="31750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20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459EB-95FE-2B4A-8037-057120D18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720F0-7648-B74E-AEC4-8F9A61BCD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2178263"/>
          </a:xfrm>
        </p:spPr>
        <p:txBody>
          <a:bodyPr/>
          <a:lstStyle/>
          <a:p>
            <a:r>
              <a:rPr lang="en-GB" dirty="0"/>
              <a:t>Objects are the generic data type in JavaScript and they be made to represent anything.</a:t>
            </a:r>
          </a:p>
          <a:p>
            <a:r>
              <a:rPr lang="en-GB" dirty="0"/>
              <a:t>You can add your own properties and methods to your objects.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06104E-A03F-3E49-A1B6-3DE4B0784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7975" y="149695"/>
            <a:ext cx="1362076" cy="13536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94003F-8A8C-DD4B-B4CC-D15906B59FC1}"/>
              </a:ext>
            </a:extLst>
          </p:cNvPr>
          <p:cNvSpPr txBox="1"/>
          <p:nvPr/>
        </p:nvSpPr>
        <p:spPr>
          <a:xfrm>
            <a:off x="8932068" y="1503363"/>
            <a:ext cx="3071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>
                <a:hlinkClick r:id="rId3"/>
              </a:rPr>
              <a:t>Objects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5056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FB0B0-B9E3-8940-B146-20A8EAFD0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6AC0E-1223-D84A-B06D-F80081BF9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892513"/>
          </a:xfrm>
        </p:spPr>
        <p:txBody>
          <a:bodyPr/>
          <a:lstStyle/>
          <a:p>
            <a:r>
              <a:rPr lang="en-GB" dirty="0"/>
              <a:t>Objects are constructed in a similar way to arrays, but a few differences:</a:t>
            </a:r>
          </a:p>
          <a:p>
            <a:pPr lvl="1"/>
            <a:r>
              <a:rPr lang="en-GB" dirty="0"/>
              <a:t>Use curly brackets instead of square brackets</a:t>
            </a:r>
          </a:p>
          <a:p>
            <a:pPr lvl="1"/>
            <a:r>
              <a:rPr lang="en-GB" dirty="0"/>
              <a:t>Data is stored in alphanumeric key-value pairs, instead of numeric indices</a:t>
            </a:r>
          </a:p>
          <a:p>
            <a:pPr lvl="1"/>
            <a:r>
              <a:rPr lang="en-GB" dirty="0"/>
              <a:t>Properties and Methods like </a:t>
            </a:r>
            <a:r>
              <a:rPr lang="en-GB" dirty="0">
                <a:latin typeface="Andale Mono" panose="020B0509000000000004" pitchFamily="49" charset="0"/>
              </a:rPr>
              <a:t>.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length</a:t>
            </a:r>
            <a:r>
              <a:rPr lang="en-GB" dirty="0"/>
              <a:t> and </a:t>
            </a:r>
            <a:r>
              <a:rPr lang="en-GB" dirty="0">
                <a:latin typeface="Andale Mono" panose="020B0509000000000004" pitchFamily="49" charset="0"/>
              </a:rPr>
              <a:t>.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push</a:t>
            </a:r>
            <a:r>
              <a:rPr lang="en-GB" dirty="0">
                <a:latin typeface="Andale Mono" panose="020B0509000000000004" pitchFamily="49" charset="0"/>
              </a:rPr>
              <a:t>()</a:t>
            </a:r>
            <a:r>
              <a:rPr lang="en-GB" dirty="0"/>
              <a:t> are not available (unless you define your own)</a:t>
            </a:r>
          </a:p>
          <a:p>
            <a:pPr lvl="1"/>
            <a:r>
              <a:rPr lang="en-GB" dirty="0"/>
              <a:t>Access data with dot notation instead of using the  </a:t>
            </a:r>
            <a:r>
              <a:rPr lang="en-GB" dirty="0">
                <a:latin typeface="Andale Mono" panose="020B0509000000000004" pitchFamily="49" charset="0"/>
              </a:rPr>
              <a:t>[  ]</a:t>
            </a:r>
            <a:r>
              <a:rPr lang="en-GB" dirty="0"/>
              <a:t> operator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378138-C2CF-854B-BB31-0A1D8566DA3D}"/>
              </a:ext>
            </a:extLst>
          </p:cNvPr>
          <p:cNvSpPr txBox="1"/>
          <p:nvPr/>
        </p:nvSpPr>
        <p:spPr>
          <a:xfrm>
            <a:off x="571501" y="4300538"/>
            <a:ext cx="11387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myComputer</a:t>
            </a:r>
            <a:r>
              <a:rPr lang="en-GB" dirty="0">
                <a:latin typeface="Andale Mono" panose="020B0509000000000004" pitchFamily="49" charset="0"/>
              </a:rPr>
              <a:t> = {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brand</a:t>
            </a:r>
            <a:r>
              <a:rPr lang="en-GB" dirty="0">
                <a:latin typeface="Andale Mono" panose="020B0509000000000004" pitchFamily="49" charset="0"/>
              </a:rPr>
              <a:t> 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“apple”</a:t>
            </a:r>
            <a:r>
              <a:rPr lang="en-GB" dirty="0">
                <a:latin typeface="Andale Mono" panose="020B0509000000000004" pitchFamily="49" charset="0"/>
              </a:rPr>
              <a:t> ,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year</a:t>
            </a:r>
            <a:r>
              <a:rPr lang="en-GB" dirty="0">
                <a:latin typeface="Andale Mono" panose="020B0509000000000004" pitchFamily="49" charset="0"/>
              </a:rPr>
              <a:t> :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2015</a:t>
            </a:r>
            <a:r>
              <a:rPr lang="en-GB" dirty="0">
                <a:latin typeface="Andale Mono" panose="020B0509000000000004" pitchFamily="49" charset="0"/>
              </a:rPr>
              <a:t> ,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model</a:t>
            </a:r>
            <a:r>
              <a:rPr lang="en-GB" dirty="0">
                <a:latin typeface="Andale Mono" panose="020B0509000000000004" pitchFamily="49" charset="0"/>
              </a:rPr>
              <a:t> 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Macbook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 Pro”</a:t>
            </a:r>
            <a:r>
              <a:rPr lang="en-GB" dirty="0">
                <a:latin typeface="Andale Mono" panose="020B0509000000000004" pitchFamily="49" charset="0"/>
              </a:rPr>
              <a:t> };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B17BEC7-5554-3B41-9F94-456F4BB33F02}"/>
              </a:ext>
            </a:extLst>
          </p:cNvPr>
          <p:cNvGrpSpPr/>
          <p:nvPr/>
        </p:nvGrpSpPr>
        <p:grpSpPr>
          <a:xfrm>
            <a:off x="3327637" y="4668797"/>
            <a:ext cx="2024021" cy="829746"/>
            <a:chOff x="3399077" y="4855609"/>
            <a:chExt cx="2024021" cy="829746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F1FCBDE7-2C55-2D42-A521-7773785036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86175" y="4855609"/>
              <a:ext cx="0" cy="4593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6F25287-A78B-854C-AE0D-901FC9CA889D}"/>
                </a:ext>
              </a:extLst>
            </p:cNvPr>
            <p:cNvSpPr txBox="1"/>
            <p:nvPr/>
          </p:nvSpPr>
          <p:spPr>
            <a:xfrm>
              <a:off x="3399077" y="5316023"/>
              <a:ext cx="574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key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1018813-7F10-8549-96B1-F62A841D990E}"/>
                </a:ext>
              </a:extLst>
            </p:cNvPr>
            <p:cNvCxnSpPr/>
            <p:nvPr/>
          </p:nvCxnSpPr>
          <p:spPr>
            <a:xfrm flipV="1">
              <a:off x="4886325" y="4855609"/>
              <a:ext cx="0" cy="4593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A16A7B-DEA9-4B4B-B79D-18C211B1FE50}"/>
                </a:ext>
              </a:extLst>
            </p:cNvPr>
            <p:cNvSpPr txBox="1"/>
            <p:nvPr/>
          </p:nvSpPr>
          <p:spPr>
            <a:xfrm>
              <a:off x="4614863" y="5314950"/>
              <a:ext cx="8082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value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F3C0348-3C13-0B47-9886-822981B58ABA}"/>
              </a:ext>
            </a:extLst>
          </p:cNvPr>
          <p:cNvGrpSpPr/>
          <p:nvPr/>
        </p:nvGrpSpPr>
        <p:grpSpPr>
          <a:xfrm>
            <a:off x="5640160" y="4668797"/>
            <a:ext cx="1823991" cy="829746"/>
            <a:chOff x="3399077" y="4855609"/>
            <a:chExt cx="1823991" cy="829746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7B11E2D-5ED3-2946-B735-080A8B4D34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86175" y="4855609"/>
              <a:ext cx="0" cy="4593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552105C-7170-0B4B-BC9E-8F0AFA63B964}"/>
                </a:ext>
              </a:extLst>
            </p:cNvPr>
            <p:cNvSpPr txBox="1"/>
            <p:nvPr/>
          </p:nvSpPr>
          <p:spPr>
            <a:xfrm>
              <a:off x="3399077" y="5316023"/>
              <a:ext cx="574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key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C0647505-3B04-8345-AC6E-5D86D3A58754}"/>
                </a:ext>
              </a:extLst>
            </p:cNvPr>
            <p:cNvCxnSpPr/>
            <p:nvPr/>
          </p:nvCxnSpPr>
          <p:spPr>
            <a:xfrm flipV="1">
              <a:off x="4686295" y="4855609"/>
              <a:ext cx="0" cy="4593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CE9606A-8B94-7840-8906-578CC56FEC4F}"/>
                </a:ext>
              </a:extLst>
            </p:cNvPr>
            <p:cNvSpPr txBox="1"/>
            <p:nvPr/>
          </p:nvSpPr>
          <p:spPr>
            <a:xfrm>
              <a:off x="4414833" y="5314950"/>
              <a:ext cx="8082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value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D6182A-0E7E-1245-AA9D-BA5C65064FB6}"/>
              </a:ext>
            </a:extLst>
          </p:cNvPr>
          <p:cNvGrpSpPr/>
          <p:nvPr/>
        </p:nvGrpSpPr>
        <p:grpSpPr>
          <a:xfrm>
            <a:off x="7746885" y="4668797"/>
            <a:ext cx="2024021" cy="829746"/>
            <a:chOff x="3399077" y="4855609"/>
            <a:chExt cx="2024021" cy="829746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25B4ADE9-FA96-1348-8ECE-357B440E05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86175" y="4855609"/>
              <a:ext cx="0" cy="4593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FC88065-E3E2-0B45-A3B9-C0C16D4C5B2E}"/>
                </a:ext>
              </a:extLst>
            </p:cNvPr>
            <p:cNvSpPr txBox="1"/>
            <p:nvPr/>
          </p:nvSpPr>
          <p:spPr>
            <a:xfrm>
              <a:off x="3399077" y="5316023"/>
              <a:ext cx="574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key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5FDB132-287E-0343-B45D-38A3D099D18B}"/>
                </a:ext>
              </a:extLst>
            </p:cNvPr>
            <p:cNvCxnSpPr/>
            <p:nvPr/>
          </p:nvCxnSpPr>
          <p:spPr>
            <a:xfrm flipV="1">
              <a:off x="4886325" y="4855609"/>
              <a:ext cx="0" cy="4593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3565F21-1B7C-554A-85A3-7A4E474431AC}"/>
                </a:ext>
              </a:extLst>
            </p:cNvPr>
            <p:cNvSpPr txBox="1"/>
            <p:nvPr/>
          </p:nvSpPr>
          <p:spPr>
            <a:xfrm>
              <a:off x="4614863" y="5314950"/>
              <a:ext cx="8082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value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F0C3D5BD-07C4-124B-A4DB-C175B33CDE0C}"/>
              </a:ext>
            </a:extLst>
          </p:cNvPr>
          <p:cNvSpPr txBox="1"/>
          <p:nvPr/>
        </p:nvSpPr>
        <p:spPr>
          <a:xfrm>
            <a:off x="571501" y="5586406"/>
            <a:ext cx="5072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myComputer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brand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“apple”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24E1755-C302-4245-AC30-3FDE7566A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7975" y="149695"/>
            <a:ext cx="1362076" cy="135366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CFF8FF5-88E6-544C-89EC-75C3E2939561}"/>
              </a:ext>
            </a:extLst>
          </p:cNvPr>
          <p:cNvSpPr txBox="1"/>
          <p:nvPr/>
        </p:nvSpPr>
        <p:spPr>
          <a:xfrm>
            <a:off x="8932068" y="1503363"/>
            <a:ext cx="3071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>
                <a:hlinkClick r:id="rId3"/>
              </a:rPr>
              <a:t>Objects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488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C7D3D-FDAC-2C46-A8C6-BE2F99EE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Objects and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366B8-1C07-E948-A6CB-2BFFC956D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78051"/>
          </a:xfrm>
        </p:spPr>
        <p:txBody>
          <a:bodyPr/>
          <a:lstStyle/>
          <a:p>
            <a:r>
              <a:rPr lang="en-GB" dirty="0"/>
              <a:t>You can combine objects and arrays!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4C8379-7DBB-5441-BE19-2DDFE1A284A0}"/>
              </a:ext>
            </a:extLst>
          </p:cNvPr>
          <p:cNvSpPr txBox="1"/>
          <p:nvPr/>
        </p:nvSpPr>
        <p:spPr>
          <a:xfrm>
            <a:off x="810000" y="2700338"/>
            <a:ext cx="41390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computers</a:t>
            </a:r>
            <a:r>
              <a:rPr lang="en-GB" dirty="0">
                <a:latin typeface="Andale Mono" panose="020B0509000000000004" pitchFamily="49" charset="0"/>
              </a:rPr>
              <a:t> = [</a:t>
            </a:r>
          </a:p>
          <a:p>
            <a:r>
              <a:rPr lang="en-GB" dirty="0">
                <a:latin typeface="Andale Mono" panose="020B0509000000000004" pitchFamily="49" charset="0"/>
              </a:rPr>
              <a:t>	{</a:t>
            </a:r>
          </a:p>
          <a:p>
            <a:r>
              <a:rPr lang="en-GB" dirty="0">
                <a:latin typeface="Andale Mono" panose="020B0509000000000004" pitchFamily="49" charset="0"/>
              </a:rPr>
              <a:t>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brand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“Apple”</a:t>
            </a:r>
            <a:r>
              <a:rPr lang="en-GB" dirty="0">
                <a:latin typeface="Andale Mono" panose="020B0509000000000004" pitchFamily="49" charset="0"/>
              </a:rPr>
              <a:t>,</a:t>
            </a:r>
          </a:p>
          <a:p>
            <a:r>
              <a:rPr lang="en-GB" dirty="0">
                <a:latin typeface="Andale Mono" panose="020B0509000000000004" pitchFamily="49" charset="0"/>
              </a:rPr>
              <a:t>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year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2015</a:t>
            </a:r>
            <a:r>
              <a:rPr lang="en-GB" dirty="0">
                <a:latin typeface="Andale Mono" panose="020B0509000000000004" pitchFamily="49" charset="0"/>
              </a:rPr>
              <a:t>,</a:t>
            </a:r>
          </a:p>
          <a:p>
            <a:r>
              <a:rPr lang="en-GB" dirty="0">
                <a:latin typeface="Andale Mono" panose="020B0509000000000004" pitchFamily="49" charset="0"/>
              </a:rPr>
              <a:t>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model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Macbook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 Pro”</a:t>
            </a:r>
          </a:p>
          <a:p>
            <a:r>
              <a:rPr lang="en-GB" dirty="0">
                <a:latin typeface="Andale Mono" panose="020B0509000000000004" pitchFamily="49" charset="0"/>
              </a:rPr>
              <a:t>	},</a:t>
            </a:r>
          </a:p>
          <a:p>
            <a:r>
              <a:rPr lang="en-GB" dirty="0">
                <a:latin typeface="Andale Mono" panose="020B0509000000000004" pitchFamily="49" charset="0"/>
              </a:rPr>
              <a:t>	{</a:t>
            </a:r>
          </a:p>
          <a:p>
            <a:r>
              <a:rPr lang="en-GB" dirty="0">
                <a:latin typeface="Andale Mono" panose="020B0509000000000004" pitchFamily="49" charset="0"/>
              </a:rPr>
              <a:t>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brand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“Asus”</a:t>
            </a:r>
            <a:r>
              <a:rPr lang="en-GB" dirty="0">
                <a:latin typeface="Andale Mono" panose="020B0509000000000004" pitchFamily="49" charset="0"/>
              </a:rPr>
              <a:t>,</a:t>
            </a:r>
          </a:p>
          <a:p>
            <a:r>
              <a:rPr lang="en-GB" dirty="0">
                <a:latin typeface="Andale Mono" panose="020B0509000000000004" pitchFamily="49" charset="0"/>
              </a:rPr>
              <a:t>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year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2017</a:t>
            </a:r>
            <a:r>
              <a:rPr lang="en-GB" dirty="0">
                <a:latin typeface="Andale Mono" panose="020B0509000000000004" pitchFamily="49" charset="0"/>
              </a:rPr>
              <a:t>,</a:t>
            </a:r>
          </a:p>
          <a:p>
            <a:r>
              <a:rPr lang="en-GB" dirty="0">
                <a:latin typeface="Andale Mono" panose="020B0509000000000004" pitchFamily="49" charset="0"/>
              </a:rPr>
              <a:t>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model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“ROG something”</a:t>
            </a:r>
          </a:p>
          <a:p>
            <a:r>
              <a:rPr lang="en-GB" dirty="0">
                <a:latin typeface="Andale Mono" panose="020B0509000000000004" pitchFamily="49" charset="0"/>
              </a:rPr>
              <a:t>	}</a:t>
            </a:r>
          </a:p>
          <a:p>
            <a:r>
              <a:rPr lang="en-GB" dirty="0">
                <a:latin typeface="Andale Mono" panose="020B0509000000000004" pitchFamily="49" charset="0"/>
              </a:rPr>
              <a:t>];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6ABEB0-9B58-D54F-AB12-3A584C6A12D4}"/>
              </a:ext>
            </a:extLst>
          </p:cNvPr>
          <p:cNvSpPr txBox="1"/>
          <p:nvPr/>
        </p:nvSpPr>
        <p:spPr>
          <a:xfrm>
            <a:off x="810000" y="6116658"/>
            <a:ext cx="2404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 array of objects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495B18-CDA2-1648-929D-9D397D0E29FE}"/>
              </a:ext>
            </a:extLst>
          </p:cNvPr>
          <p:cNvGrpSpPr/>
          <p:nvPr/>
        </p:nvGrpSpPr>
        <p:grpSpPr>
          <a:xfrm>
            <a:off x="1170432" y="2914651"/>
            <a:ext cx="6463135" cy="3014527"/>
            <a:chOff x="1170432" y="2914651"/>
            <a:chExt cx="6463135" cy="3014527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0EB47B6-7965-ED4D-A4A3-1D21E1F935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14688" y="2914651"/>
              <a:ext cx="2728912" cy="13029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23CBF72-2250-8348-8B80-5B98765F17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70432" y="4821964"/>
              <a:ext cx="4773170" cy="11072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1AA7774-53A5-9A46-8189-6030F114C696}"/>
                </a:ext>
              </a:extLst>
            </p:cNvPr>
            <p:cNvSpPr txBox="1"/>
            <p:nvPr/>
          </p:nvSpPr>
          <p:spPr>
            <a:xfrm>
              <a:off x="4786313" y="4335118"/>
              <a:ext cx="28472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Opening array brackets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F8374B-A324-6949-869D-45901CF6433C}"/>
              </a:ext>
            </a:extLst>
          </p:cNvPr>
          <p:cNvGrpSpPr/>
          <p:nvPr/>
        </p:nvGrpSpPr>
        <p:grpSpPr>
          <a:xfrm>
            <a:off x="1614488" y="2741058"/>
            <a:ext cx="8071043" cy="1532625"/>
            <a:chOff x="1614488" y="2741058"/>
            <a:chExt cx="8071043" cy="1532625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802AB15-0D9B-274D-86CA-821981FB8A7E}"/>
                </a:ext>
              </a:extLst>
            </p:cNvPr>
            <p:cNvCxnSpPr/>
            <p:nvPr/>
          </p:nvCxnSpPr>
          <p:spPr>
            <a:xfrm flipH="1">
              <a:off x="1614488" y="2914651"/>
              <a:ext cx="5129212" cy="257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F85965A-A80D-DD4C-8855-0887BA25AB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71638" y="3043238"/>
              <a:ext cx="5072062" cy="12304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81817AB-A685-F246-A376-711B85DB4960}"/>
                </a:ext>
              </a:extLst>
            </p:cNvPr>
            <p:cNvSpPr txBox="1"/>
            <p:nvPr/>
          </p:nvSpPr>
          <p:spPr>
            <a:xfrm>
              <a:off x="6743700" y="2741058"/>
              <a:ext cx="2941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Array element 0 – object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EEAA306-847E-BB45-96AA-17012D66EB77}"/>
              </a:ext>
            </a:extLst>
          </p:cNvPr>
          <p:cNvSpPr txBox="1"/>
          <p:nvPr/>
        </p:nvSpPr>
        <p:spPr>
          <a:xfrm>
            <a:off x="7270955" y="3171825"/>
            <a:ext cx="33183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Object contains three properties,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brand year model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7FBDC94-0569-FC48-BC37-A80E6B27FA80}"/>
              </a:ext>
            </a:extLst>
          </p:cNvPr>
          <p:cNvGrpSpPr/>
          <p:nvPr/>
        </p:nvGrpSpPr>
        <p:grpSpPr>
          <a:xfrm>
            <a:off x="1614488" y="4211370"/>
            <a:ext cx="10577512" cy="1408877"/>
            <a:chOff x="1614488" y="4261519"/>
            <a:chExt cx="10577512" cy="1408877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FB7D443-7A51-8148-874A-E0E6AA102A6F}"/>
                </a:ext>
              </a:extLst>
            </p:cNvPr>
            <p:cNvCxnSpPr/>
            <p:nvPr/>
          </p:nvCxnSpPr>
          <p:spPr>
            <a:xfrm flipH="1">
              <a:off x="1671638" y="4335118"/>
              <a:ext cx="6690697" cy="2221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B41519B1-28C6-D04F-A369-C67545F609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14488" y="4557252"/>
              <a:ext cx="6747847" cy="11131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B1059C-A8C9-374A-AF5F-1ADF8970A1A4}"/>
                </a:ext>
              </a:extLst>
            </p:cNvPr>
            <p:cNvSpPr txBox="1"/>
            <p:nvPr/>
          </p:nvSpPr>
          <p:spPr>
            <a:xfrm>
              <a:off x="8297985" y="4261519"/>
              <a:ext cx="38940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Array element 1 – another object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F142E78-652B-0741-871F-09D4583ADBF5}"/>
              </a:ext>
            </a:extLst>
          </p:cNvPr>
          <p:cNvSpPr txBox="1"/>
          <p:nvPr/>
        </p:nvSpPr>
        <p:spPr>
          <a:xfrm>
            <a:off x="8325926" y="4654482"/>
            <a:ext cx="33183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Object also  contains three properties,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brand year model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DA53F4-18AD-0247-A10F-C59EFC308E75}"/>
              </a:ext>
            </a:extLst>
          </p:cNvPr>
          <p:cNvSpPr txBox="1"/>
          <p:nvPr/>
        </p:nvSpPr>
        <p:spPr>
          <a:xfrm>
            <a:off x="5943600" y="6022848"/>
            <a:ext cx="4645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computers</a:t>
            </a:r>
            <a:r>
              <a:rPr lang="en-GB" dirty="0">
                <a:latin typeface="Andale Mono" panose="020B0509000000000004" pitchFamily="49" charset="0"/>
              </a:rPr>
              <a:t>[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1</a:t>
            </a:r>
            <a:r>
              <a:rPr lang="en-GB" dirty="0">
                <a:latin typeface="Andale Mono" panose="020B0509000000000004" pitchFamily="49" charset="0"/>
              </a:rPr>
              <a:t>].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model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“ROG something”</a:t>
            </a:r>
          </a:p>
        </p:txBody>
      </p:sp>
    </p:spTree>
    <p:extLst>
      <p:ext uri="{BB962C8B-B14F-4D97-AF65-F5344CB8AC3E}">
        <p14:creationId xmlns:p14="http://schemas.microsoft.com/office/powerpoint/2010/main" val="162079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9C21A-9A26-EC4C-8CA1-7B9DEB64D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Objects and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77EE7-A562-F346-9EE0-15D1AAE46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820951"/>
          </a:xfrm>
        </p:spPr>
        <p:txBody>
          <a:bodyPr/>
          <a:lstStyle/>
          <a:p>
            <a:r>
              <a:rPr lang="en-GB" dirty="0"/>
              <a:t>You can go </a:t>
            </a:r>
            <a:r>
              <a:rPr lang="en-GB" spc="600" dirty="0">
                <a:latin typeface="Andale Mono" panose="020B0509000000000004" pitchFamily="49" charset="0"/>
              </a:rPr>
              <a:t>deeper</a:t>
            </a:r>
            <a:r>
              <a:rPr lang="en-GB" dirty="0"/>
              <a:t>  – arrays of objects in objects!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787942-F78B-6E48-A5C2-60386574B12E}"/>
              </a:ext>
            </a:extLst>
          </p:cNvPr>
          <p:cNvSpPr txBox="1"/>
          <p:nvPr/>
        </p:nvSpPr>
        <p:spPr>
          <a:xfrm>
            <a:off x="818712" y="2887682"/>
            <a:ext cx="44577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me</a:t>
            </a:r>
            <a:r>
              <a:rPr lang="en-GB" dirty="0">
                <a:latin typeface="Andale Mono" panose="020B0509000000000004" pitchFamily="49" charset="0"/>
              </a:rPr>
              <a:t> = {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name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Doot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 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Doot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>
                <a:latin typeface="Andale Mono" panose="020B0509000000000004" pitchFamily="49" charset="0"/>
              </a:rPr>
              <a:t>,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age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20</a:t>
            </a:r>
            <a:r>
              <a:rPr lang="en-GB" dirty="0">
                <a:latin typeface="Andale Mono" panose="020B0509000000000004" pitchFamily="49" charset="0"/>
              </a:rPr>
              <a:t>,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friends</a:t>
            </a:r>
            <a:r>
              <a:rPr lang="en-GB" dirty="0">
                <a:latin typeface="Andale Mono" panose="020B0509000000000004" pitchFamily="49" charset="0"/>
              </a:rPr>
              <a:t>:	[{</a:t>
            </a:r>
          </a:p>
          <a:p>
            <a:r>
              <a:rPr lang="en-GB" dirty="0">
                <a:latin typeface="Andale Mono" panose="020B0509000000000004" pitchFamily="49" charset="0"/>
              </a:rPr>
              <a:t>			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name</a:t>
            </a:r>
            <a:r>
              <a:rPr lang="en-GB" dirty="0">
                <a:latin typeface="Andale Mono" panose="020B0509000000000004" pitchFamily="49" charset="0"/>
              </a:rPr>
              <a:t> 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“Cat”</a:t>
            </a:r>
            <a:r>
              <a:rPr lang="en-GB" dirty="0">
                <a:latin typeface="Andale Mono" panose="020B0509000000000004" pitchFamily="49" charset="0"/>
              </a:rPr>
              <a:t>,</a:t>
            </a:r>
          </a:p>
          <a:p>
            <a:r>
              <a:rPr lang="en-GB" dirty="0">
                <a:latin typeface="Andale Mono" panose="020B0509000000000004" pitchFamily="49" charset="0"/>
              </a:rPr>
              <a:t>			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age</a:t>
            </a:r>
            <a:r>
              <a:rPr lang="en-GB" dirty="0">
                <a:latin typeface="Andale Mono" panose="020B0509000000000004" pitchFamily="49" charset="0"/>
              </a:rPr>
              <a:t> :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19</a:t>
            </a:r>
          </a:p>
          <a:p>
            <a:r>
              <a:rPr lang="en-GB" dirty="0">
                <a:latin typeface="Andale Mono" panose="020B0509000000000004" pitchFamily="49" charset="0"/>
              </a:rPr>
              <a:t>				 },</a:t>
            </a:r>
          </a:p>
          <a:p>
            <a:r>
              <a:rPr lang="en-GB" dirty="0">
                <a:latin typeface="Andale Mono" panose="020B0509000000000004" pitchFamily="49" charset="0"/>
              </a:rPr>
              <a:t>				 {</a:t>
            </a:r>
          </a:p>
          <a:p>
            <a:r>
              <a:rPr lang="en-GB" dirty="0">
                <a:latin typeface="Andale Mono" panose="020B0509000000000004" pitchFamily="49" charset="0"/>
              </a:rPr>
              <a:t>			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name</a:t>
            </a:r>
            <a:r>
              <a:rPr lang="en-GB" dirty="0">
                <a:latin typeface="Andale Mono" panose="020B0509000000000004" pitchFamily="49" charset="0"/>
              </a:rPr>
              <a:t> 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“Dog”</a:t>
            </a:r>
            <a:r>
              <a:rPr lang="en-GB" dirty="0">
                <a:latin typeface="Andale Mono" panose="020B0509000000000004" pitchFamily="49" charset="0"/>
              </a:rPr>
              <a:t>,</a:t>
            </a:r>
          </a:p>
          <a:p>
            <a:r>
              <a:rPr lang="en-GB" dirty="0">
                <a:latin typeface="Andale Mono" panose="020B0509000000000004" pitchFamily="49" charset="0"/>
              </a:rPr>
              <a:t>				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age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21</a:t>
            </a:r>
          </a:p>
          <a:p>
            <a:r>
              <a:rPr lang="en-GB" dirty="0">
                <a:latin typeface="Andale Mono" panose="020B0509000000000004" pitchFamily="49" charset="0"/>
              </a:rPr>
              <a:t>				 }],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occupation</a:t>
            </a:r>
            <a:r>
              <a:rPr lang="en-GB" dirty="0">
                <a:latin typeface="Andale Mono" panose="020B0509000000000004" pitchFamily="49" charset="0"/>
              </a:rPr>
              <a:t>: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“NEET”</a:t>
            </a:r>
          </a:p>
          <a:p>
            <a:r>
              <a:rPr lang="en-GB" dirty="0">
                <a:latin typeface="Andale Mono" panose="020B0509000000000004" pitchFamily="49" charset="0"/>
              </a:rPr>
              <a:t>};</a:t>
            </a:r>
          </a:p>
          <a:p>
            <a:endParaRPr lang="en-GB" dirty="0">
              <a:latin typeface="Andale Mono" panose="020B05090000000000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C94C24-2EE9-0F44-A404-1AC4C9EA0433}"/>
              </a:ext>
            </a:extLst>
          </p:cNvPr>
          <p:cNvSpPr txBox="1"/>
          <p:nvPr/>
        </p:nvSpPr>
        <p:spPr>
          <a:xfrm>
            <a:off x="6500813" y="3201556"/>
            <a:ext cx="5015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me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friends</a:t>
            </a:r>
            <a:r>
              <a:rPr lang="en-GB" dirty="0">
                <a:latin typeface="Andale Mono" panose="020B0509000000000004" pitchFamily="49" charset="0"/>
              </a:rPr>
              <a:t>[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1</a:t>
            </a:r>
            <a:r>
              <a:rPr lang="en-GB" dirty="0">
                <a:latin typeface="Andale Mono" panose="020B0509000000000004" pitchFamily="49" charset="0"/>
              </a:rPr>
              <a:t>].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name</a:t>
            </a:r>
            <a:r>
              <a:rPr lang="en-GB" dirty="0">
                <a:latin typeface="Andale Mono" panose="020B0509000000000004" pitchFamily="49" charset="0"/>
              </a:rPr>
              <a:t>)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“Dog”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B4D0E6-24E8-3841-B921-E48F7B0847A3}"/>
              </a:ext>
            </a:extLst>
          </p:cNvPr>
          <p:cNvSpPr txBox="1"/>
          <p:nvPr/>
        </p:nvSpPr>
        <p:spPr>
          <a:xfrm>
            <a:off x="6500813" y="4600575"/>
            <a:ext cx="4543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We’re going to represent the list of all the places in SUTD as an array of objects in our SUTD Map!</a:t>
            </a:r>
          </a:p>
        </p:txBody>
      </p:sp>
    </p:spTree>
    <p:extLst>
      <p:ext uri="{BB962C8B-B14F-4D97-AF65-F5344CB8AC3E}">
        <p14:creationId xmlns:p14="http://schemas.microsoft.com/office/powerpoint/2010/main" val="163961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FCDD-DF8F-3D40-94B1-A4B9434A7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Importing JS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7B29C-E925-7746-9210-0E1A3CA8A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5" y="2193712"/>
            <a:ext cx="10554574" cy="2249701"/>
          </a:xfrm>
        </p:spPr>
        <p:txBody>
          <a:bodyPr/>
          <a:lstStyle/>
          <a:p>
            <a:r>
              <a:rPr lang="en-GB" dirty="0"/>
              <a:t>Like CSS files, you can move your JS to external JS files to separate your code cleanly.</a:t>
            </a:r>
          </a:p>
          <a:p>
            <a:r>
              <a:rPr lang="en-GB" dirty="0"/>
              <a:t>Separating the files also lets you </a:t>
            </a:r>
            <a:r>
              <a:rPr lang="en-GB" b="1" dirty="0"/>
              <a:t>reuse</a:t>
            </a:r>
            <a:r>
              <a:rPr lang="en-GB" dirty="0"/>
              <a:t> your code </a:t>
            </a:r>
            <a:r>
              <a:rPr lang="en-GB" b="1" dirty="0"/>
              <a:t>across multiple pages</a:t>
            </a:r>
            <a:r>
              <a:rPr lang="en-GB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C21751-E404-3941-90BF-0D1FBFE77582}"/>
              </a:ext>
            </a:extLst>
          </p:cNvPr>
          <p:cNvSpPr txBox="1"/>
          <p:nvPr/>
        </p:nvSpPr>
        <p:spPr>
          <a:xfrm>
            <a:off x="271463" y="4142269"/>
            <a:ext cx="105584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dirty="0">
              <a:latin typeface="Andale Mono" panose="020B0509000000000004" pitchFamily="49" charset="0"/>
            </a:endParaRPr>
          </a:p>
          <a:p>
            <a:r>
              <a:rPr lang="en-GB" sz="3200" dirty="0">
                <a:latin typeface="Andale Mono" panose="020B0509000000000004" pitchFamily="49" charset="0"/>
              </a:rPr>
              <a:t>  </a:t>
            </a:r>
            <a:r>
              <a:rPr lang="en-GB" sz="3200" dirty="0">
                <a:solidFill>
                  <a:schemeClr val="accent6"/>
                </a:solidFill>
                <a:latin typeface="Andale Mono" panose="020B0509000000000004" pitchFamily="49" charset="0"/>
              </a:rPr>
              <a:t>&lt;script</a:t>
            </a:r>
            <a:r>
              <a:rPr lang="en-GB" sz="3200" dirty="0">
                <a:latin typeface="Andale Mono" panose="020B0509000000000004" pitchFamily="49" charset="0"/>
              </a:rPr>
              <a:t> </a:t>
            </a:r>
            <a:r>
              <a:rPr lang="en-GB" sz="3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src</a:t>
            </a:r>
            <a:r>
              <a:rPr lang="en-GB" sz="3200" dirty="0">
                <a:latin typeface="Andale Mono" panose="020B0509000000000004" pitchFamily="49" charset="0"/>
              </a:rPr>
              <a:t>=</a:t>
            </a:r>
            <a:r>
              <a:rPr lang="en-GB" sz="3200" dirty="0">
                <a:solidFill>
                  <a:schemeClr val="accent2"/>
                </a:solidFill>
                <a:latin typeface="Andale Mono" panose="020B0509000000000004" pitchFamily="49" charset="0"/>
              </a:rPr>
              <a:t>"</a:t>
            </a:r>
            <a:r>
              <a:rPr lang="en-GB" sz="3200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js</a:t>
            </a:r>
            <a:r>
              <a:rPr lang="en-GB" sz="3200" dirty="0">
                <a:solidFill>
                  <a:schemeClr val="accent2"/>
                </a:solidFill>
                <a:latin typeface="Andale Mono" panose="020B0509000000000004" pitchFamily="49" charset="0"/>
              </a:rPr>
              <a:t>/</a:t>
            </a:r>
            <a:r>
              <a:rPr lang="en-GB" sz="3200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place_data.js</a:t>
            </a:r>
            <a:r>
              <a:rPr lang="en-GB" sz="3200" dirty="0">
                <a:solidFill>
                  <a:schemeClr val="accent2"/>
                </a:solidFill>
                <a:latin typeface="Andale Mono" panose="020B0509000000000004" pitchFamily="49" charset="0"/>
              </a:rPr>
              <a:t>"</a:t>
            </a:r>
            <a:r>
              <a:rPr lang="en-GB" sz="3200" dirty="0">
                <a:solidFill>
                  <a:schemeClr val="accent6"/>
                </a:solidFill>
                <a:latin typeface="Andale Mono" panose="020B0509000000000004" pitchFamily="49" charset="0"/>
              </a:rPr>
              <a:t>&gt;&lt;/script&gt;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24159578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5ED23-B05D-F947-931B-290F78B60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 – 20min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D3B03-3BF8-5E43-BCD3-6165F48F7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2049676"/>
          </a:xfrm>
        </p:spPr>
        <p:txBody>
          <a:bodyPr/>
          <a:lstStyle/>
          <a:p>
            <a:r>
              <a:rPr lang="en-GB" dirty="0"/>
              <a:t>After you have imported the JS file, you should have a variable named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/>
              <a:t> available to use in your code. (Make sure your import is </a:t>
            </a:r>
            <a:r>
              <a:rPr lang="en-GB" b="1" dirty="0"/>
              <a:t>before</a:t>
            </a:r>
            <a:r>
              <a:rPr lang="en-GB" dirty="0"/>
              <a:t> your main code).</a:t>
            </a:r>
          </a:p>
          <a:p>
            <a:r>
              <a:rPr lang="en-GB" dirty="0"/>
              <a:t>Using loops, array accessors and dot notation for objects, can you loop through the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places</a:t>
            </a:r>
            <a:r>
              <a:rPr lang="en-GB" dirty="0"/>
              <a:t> variable and print a statement like this in the console for each place listed?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ECC360-E21D-454B-B8E4-0F9772D52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287" y="4016375"/>
            <a:ext cx="57785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613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4FBA1-C6A6-674E-BFE2-738E0B65F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Cycle of a Simple </a:t>
            </a:r>
            <a:r>
              <a:rPr lang="en-GB" dirty="0" err="1"/>
              <a:t>Webapp</a:t>
            </a:r>
            <a:endParaRPr lang="en-GB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C6E51F0-B9C7-6942-9CC6-7B2C7D61C862}"/>
              </a:ext>
            </a:extLst>
          </p:cNvPr>
          <p:cNvGrpSpPr/>
          <p:nvPr/>
        </p:nvGrpSpPr>
        <p:grpSpPr>
          <a:xfrm>
            <a:off x="498764" y="5227173"/>
            <a:ext cx="3879272" cy="981849"/>
            <a:chOff x="498764" y="5227173"/>
            <a:chExt cx="3879272" cy="98184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E0E19F4-FCE8-9249-8CD9-4C576D2A5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8764" y="5227173"/>
              <a:ext cx="3879272" cy="61251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3FCD39D-2E4A-7A49-A4D8-B4C8BD518949}"/>
                </a:ext>
              </a:extLst>
            </p:cNvPr>
            <p:cNvSpPr txBox="1"/>
            <p:nvPr/>
          </p:nvSpPr>
          <p:spPr>
            <a:xfrm>
              <a:off x="984321" y="5839690"/>
              <a:ext cx="29081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/>
                <a:t>Search button is pressed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F73E49-B379-8F4A-B9E5-2C2D13812853}"/>
              </a:ext>
            </a:extLst>
          </p:cNvPr>
          <p:cNvGrpSpPr/>
          <p:nvPr/>
        </p:nvGrpSpPr>
        <p:grpSpPr>
          <a:xfrm>
            <a:off x="498764" y="2069342"/>
            <a:ext cx="3948545" cy="1823784"/>
            <a:chOff x="498764" y="2069342"/>
            <a:chExt cx="3948545" cy="182378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5F6B9FB-4A22-654D-8CD5-9F422F1C9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8764" y="3269671"/>
              <a:ext cx="3948545" cy="623455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8B01A6E-5818-3348-8276-D2386FF0EC28}"/>
                </a:ext>
              </a:extLst>
            </p:cNvPr>
            <p:cNvSpPr txBox="1"/>
            <p:nvPr/>
          </p:nvSpPr>
          <p:spPr>
            <a:xfrm>
              <a:off x="498764" y="2069342"/>
              <a:ext cx="38792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err="1"/>
                <a:t>Javascript</a:t>
              </a:r>
              <a:r>
                <a:rPr lang="en-GB" dirty="0"/>
                <a:t> analyses the state of the current document</a:t>
              </a:r>
            </a:p>
            <a:p>
              <a:pPr algn="ctr"/>
              <a:r>
                <a:rPr lang="en-GB" dirty="0"/>
                <a:t>e.g. retrieve the search term in the box</a:t>
              </a:r>
            </a:p>
          </p:txBody>
        </p:sp>
      </p:grpSp>
      <p:sp>
        <p:nvSpPr>
          <p:cNvPr id="20" name="Right Arrow 19">
            <a:extLst>
              <a:ext uri="{FF2B5EF4-FFF2-40B4-BE49-F238E27FC236}">
                <a16:creationId xmlns:a16="http://schemas.microsoft.com/office/drawing/2014/main" id="{2EA3C0EB-F657-A54E-9365-F1CD2494F9A5}"/>
              </a:ext>
            </a:extLst>
          </p:cNvPr>
          <p:cNvSpPr/>
          <p:nvPr/>
        </p:nvSpPr>
        <p:spPr>
          <a:xfrm>
            <a:off x="4862945" y="3255814"/>
            <a:ext cx="2964873" cy="5888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9EE81AF-E131-B949-9753-36E3803CCEF2}"/>
              </a:ext>
            </a:extLst>
          </p:cNvPr>
          <p:cNvGrpSpPr/>
          <p:nvPr/>
        </p:nvGrpSpPr>
        <p:grpSpPr>
          <a:xfrm>
            <a:off x="7827818" y="2563086"/>
            <a:ext cx="4364182" cy="1385455"/>
            <a:chOff x="7827818" y="2563086"/>
            <a:chExt cx="4364182" cy="1385455"/>
          </a:xfrm>
        </p:grpSpPr>
        <p:pic>
          <p:nvPicPr>
            <p:cNvPr id="19" name="Graphic 18" descr="Gears">
              <a:extLst>
                <a:ext uri="{FF2B5EF4-FFF2-40B4-BE49-F238E27FC236}">
                  <a16:creationId xmlns:a16="http://schemas.microsoft.com/office/drawing/2014/main" id="{C0F9F88C-EA16-7D46-9B73-12E281712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827818" y="2563086"/>
              <a:ext cx="1385455" cy="1385455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05D71FB-D057-264B-90A5-13B642267518}"/>
                </a:ext>
              </a:extLst>
            </p:cNvPr>
            <p:cNvSpPr txBox="1"/>
            <p:nvPr/>
          </p:nvSpPr>
          <p:spPr>
            <a:xfrm>
              <a:off x="9351818" y="2669506"/>
              <a:ext cx="284018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/>
                <a:t>Javascript</a:t>
              </a:r>
              <a:r>
                <a:rPr lang="en-GB" dirty="0"/>
                <a:t> processes the inputs and produces suitable output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35BA532-337D-C142-821A-751C745B76FB}"/>
              </a:ext>
            </a:extLst>
          </p:cNvPr>
          <p:cNvGrpSpPr/>
          <p:nvPr/>
        </p:nvGrpSpPr>
        <p:grpSpPr>
          <a:xfrm>
            <a:off x="6539345" y="4732593"/>
            <a:ext cx="5292437" cy="1801920"/>
            <a:chOff x="6539345" y="4732593"/>
            <a:chExt cx="5292437" cy="180192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215B2A8-6484-2546-94AB-85FE53BA3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39345" y="4732593"/>
              <a:ext cx="5098473" cy="1107097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B65CB1D-A396-B745-A115-EE7333F5102C}"/>
                </a:ext>
              </a:extLst>
            </p:cNvPr>
            <p:cNvSpPr txBox="1"/>
            <p:nvPr/>
          </p:nvSpPr>
          <p:spPr>
            <a:xfrm>
              <a:off x="6539345" y="5888182"/>
              <a:ext cx="52924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/>
                <a:t>Javascript</a:t>
              </a:r>
              <a:r>
                <a:rPr lang="en-GB" dirty="0"/>
                <a:t> presents the output by creating new elements or modifying existing elements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4ECE1A-D932-F041-B0ED-2F12E34D49E8}"/>
              </a:ext>
            </a:extLst>
          </p:cNvPr>
          <p:cNvGrpSpPr/>
          <p:nvPr/>
        </p:nvGrpSpPr>
        <p:grpSpPr>
          <a:xfrm>
            <a:off x="4696691" y="5043054"/>
            <a:ext cx="1571608" cy="1079118"/>
            <a:chOff x="4696691" y="5043054"/>
            <a:chExt cx="1571608" cy="1079118"/>
          </a:xfrm>
        </p:grpSpPr>
        <p:sp>
          <p:nvSpPr>
            <p:cNvPr id="27" name="Right Arrow 26">
              <a:extLst>
                <a:ext uri="{FF2B5EF4-FFF2-40B4-BE49-F238E27FC236}">
                  <a16:creationId xmlns:a16="http://schemas.microsoft.com/office/drawing/2014/main" id="{38492D81-0946-BA42-BF74-6DD0FF71CCAF}"/>
                </a:ext>
              </a:extLst>
            </p:cNvPr>
            <p:cNvSpPr/>
            <p:nvPr/>
          </p:nvSpPr>
          <p:spPr>
            <a:xfrm rot="10800000">
              <a:off x="4696691" y="5302442"/>
              <a:ext cx="1523999" cy="4987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DB167D9C-3D95-9142-8F4E-528A55CF7B3D}"/>
                </a:ext>
              </a:extLst>
            </p:cNvPr>
            <p:cNvGrpSpPr/>
            <p:nvPr/>
          </p:nvGrpSpPr>
          <p:grpSpPr>
            <a:xfrm>
              <a:off x="4889395" y="5043054"/>
              <a:ext cx="1378904" cy="1079118"/>
              <a:chOff x="4889395" y="5043054"/>
              <a:chExt cx="1378904" cy="1079118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C450535-8779-2D40-BF31-439C8E4AFFA8}"/>
                  </a:ext>
                </a:extLst>
              </p:cNvPr>
              <p:cNvSpPr txBox="1"/>
              <p:nvPr/>
            </p:nvSpPr>
            <p:spPr>
              <a:xfrm>
                <a:off x="5056909" y="5043054"/>
                <a:ext cx="10438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Wait for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1235BEA-19A7-4646-91F5-DE1CC8B748DB}"/>
                  </a:ext>
                </a:extLst>
              </p:cNvPr>
              <p:cNvSpPr txBox="1"/>
              <p:nvPr/>
            </p:nvSpPr>
            <p:spPr>
              <a:xfrm>
                <a:off x="4889395" y="5752840"/>
                <a:ext cx="13789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next event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D70394F-4D9D-AB4A-AA95-9710BDC8E84B}"/>
              </a:ext>
            </a:extLst>
          </p:cNvPr>
          <p:cNvGrpSpPr/>
          <p:nvPr/>
        </p:nvGrpSpPr>
        <p:grpSpPr>
          <a:xfrm>
            <a:off x="1828800" y="3893126"/>
            <a:ext cx="2011918" cy="1221295"/>
            <a:chOff x="1828800" y="3893126"/>
            <a:chExt cx="2011918" cy="1221295"/>
          </a:xfrm>
        </p:grpSpPr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65BF8FF1-446E-EC4F-9485-A22D58A808B5}"/>
                </a:ext>
              </a:extLst>
            </p:cNvPr>
            <p:cNvSpPr/>
            <p:nvPr/>
          </p:nvSpPr>
          <p:spPr>
            <a:xfrm rot="16200000">
              <a:off x="1558636" y="4163290"/>
              <a:ext cx="1149927" cy="609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712BD97-B34C-D043-96F6-C24710200A25}"/>
                </a:ext>
              </a:extLst>
            </p:cNvPr>
            <p:cNvSpPr txBox="1"/>
            <p:nvPr/>
          </p:nvSpPr>
          <p:spPr>
            <a:xfrm>
              <a:off x="2473036" y="4468090"/>
              <a:ext cx="136768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Event fired</a:t>
              </a:r>
            </a:p>
            <a:p>
              <a:r>
                <a:rPr lang="en-GB" dirty="0"/>
                <a:t>(click)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3C9A830-A7BB-994F-AB26-F2D9E3F67EEE}"/>
              </a:ext>
            </a:extLst>
          </p:cNvPr>
          <p:cNvGrpSpPr/>
          <p:nvPr/>
        </p:nvGrpSpPr>
        <p:grpSpPr>
          <a:xfrm>
            <a:off x="6539345" y="3844634"/>
            <a:ext cx="3255818" cy="839467"/>
            <a:chOff x="6539345" y="3844634"/>
            <a:chExt cx="3255818" cy="839467"/>
          </a:xfrm>
        </p:grpSpPr>
        <p:sp>
          <p:nvSpPr>
            <p:cNvPr id="24" name="Down Arrow 23">
              <a:extLst>
                <a:ext uri="{FF2B5EF4-FFF2-40B4-BE49-F238E27FC236}">
                  <a16:creationId xmlns:a16="http://schemas.microsoft.com/office/drawing/2014/main" id="{5F069920-8FD6-8247-BE3D-85D3750EEF1A}"/>
                </a:ext>
              </a:extLst>
            </p:cNvPr>
            <p:cNvSpPr/>
            <p:nvPr/>
          </p:nvSpPr>
          <p:spPr>
            <a:xfrm>
              <a:off x="9074727" y="3844634"/>
              <a:ext cx="720436" cy="839467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DFEAE60-138B-DD4F-BCAE-3EB92D19DB0D}"/>
                </a:ext>
              </a:extLst>
            </p:cNvPr>
            <p:cNvSpPr txBox="1"/>
            <p:nvPr/>
          </p:nvSpPr>
          <p:spPr>
            <a:xfrm>
              <a:off x="6539345" y="4264367"/>
              <a:ext cx="2410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DOM Manipulation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78527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184B2-CDD6-9247-9C31-9C69F802E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Modifying Elements in the DOM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23DD2-3283-3E40-8A7A-FDF3ECB88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821076"/>
          </a:xfrm>
        </p:spPr>
        <p:txBody>
          <a:bodyPr/>
          <a:lstStyle/>
          <a:p>
            <a:r>
              <a:rPr lang="en-GB" dirty="0"/>
              <a:t>Recap: Elements can be accessed in JavaScript by their 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id</a:t>
            </a:r>
            <a:r>
              <a:rPr lang="en-GB" dirty="0"/>
              <a:t> attribute using the function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6D1A5D-F90E-7349-A477-83FAFA914C09}"/>
              </a:ext>
            </a:extLst>
          </p:cNvPr>
          <p:cNvSpPr txBox="1"/>
          <p:nvPr/>
        </p:nvSpPr>
        <p:spPr>
          <a:xfrm>
            <a:off x="1414463" y="4229100"/>
            <a:ext cx="9572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sz="2800" dirty="0" err="1">
                <a:latin typeface="Andale Mono" panose="020B0509000000000004" pitchFamily="49" charset="0"/>
              </a:rPr>
              <a:t>.</a:t>
            </a:r>
            <a:r>
              <a:rPr lang="en-GB" sz="28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findElementById</a:t>
            </a:r>
            <a:r>
              <a:rPr lang="en-GB" sz="2800" dirty="0">
                <a:latin typeface="Andale Mono" panose="020B0509000000000004" pitchFamily="49" charset="0"/>
              </a:rPr>
              <a:t>(</a:t>
            </a:r>
            <a:r>
              <a:rPr lang="en-GB" sz="2800" dirty="0">
                <a:solidFill>
                  <a:schemeClr val="accent2"/>
                </a:solidFill>
                <a:latin typeface="Andale Mono" panose="020B0509000000000004" pitchFamily="49" charset="0"/>
              </a:rPr>
              <a:t>“your-element-id”</a:t>
            </a:r>
            <a:r>
              <a:rPr lang="en-GB" sz="2800" dirty="0">
                <a:latin typeface="Andale Mono" panose="020B0509000000000004" pitchFamily="49" charset="0"/>
              </a:rPr>
              <a:t>)</a:t>
            </a:r>
            <a:endParaRPr lang="en-GB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074F44-4EA7-DD44-A634-F69D4D56E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9400" y="142876"/>
            <a:ext cx="1307034" cy="12747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BF4831-1C19-CC4B-BD89-D9219440D087}"/>
              </a:ext>
            </a:extLst>
          </p:cNvPr>
          <p:cNvSpPr txBox="1"/>
          <p:nvPr/>
        </p:nvSpPr>
        <p:spPr>
          <a:xfrm>
            <a:off x="8106641" y="1449388"/>
            <a:ext cx="3966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 err="1">
                <a:hlinkClick r:id="rId3"/>
              </a:rPr>
              <a:t>findElementById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6852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5D333-7DB5-D942-AB7A-024378BD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note on syntax</a:t>
            </a:r>
            <a:r>
              <a:rPr lang="en-GB" dirty="0">
                <a:latin typeface="Andale Mono" panose="020B0509000000000004" pitchFamily="49" charset="0"/>
              </a:rPr>
              <a:t>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A569-ED08-D644-AB12-559361E1C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222287"/>
            <a:ext cx="10554574" cy="1858223"/>
          </a:xfrm>
        </p:spPr>
        <p:txBody>
          <a:bodyPr/>
          <a:lstStyle/>
          <a:p>
            <a:r>
              <a:rPr lang="en-GB" dirty="0"/>
              <a:t>Unlike python, code blocks in control structures are demarcated with parentheses (curly braces);</a:t>
            </a:r>
            <a:endParaRPr lang="en-GB" dirty="0">
              <a:latin typeface="Andale Mono" panose="020B0509000000000004" pitchFamily="49" charset="0"/>
            </a:endParaRPr>
          </a:p>
          <a:p>
            <a:r>
              <a:rPr lang="en-GB" dirty="0"/>
              <a:t>You must end each statement with a semicolon</a:t>
            </a:r>
            <a:r>
              <a:rPr lang="en-GB" dirty="0">
                <a:latin typeface="Andale Mono" panose="020B05090000000000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A64D0-59D4-4640-B46B-2DD4161219C1}"/>
              </a:ext>
            </a:extLst>
          </p:cNvPr>
          <p:cNvSpPr txBox="1"/>
          <p:nvPr/>
        </p:nvSpPr>
        <p:spPr>
          <a:xfrm>
            <a:off x="1154430" y="3966210"/>
            <a:ext cx="4274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7058E0"/>
                </a:solidFill>
                <a:latin typeface="Andale Mono" panose="020B0509000000000004" pitchFamily="49" charset="0"/>
              </a:rPr>
              <a:t>if</a:t>
            </a:r>
            <a:r>
              <a:rPr lang="en-GB" dirty="0">
                <a:latin typeface="Andale Mono" panose="020B0509000000000004" pitchFamily="49" charset="0"/>
              </a:rPr>
              <a:t> (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1</a:t>
            </a:r>
            <a:r>
              <a:rPr lang="en-GB" dirty="0">
                <a:latin typeface="Andale Mono" panose="020B0509000000000004" pitchFamily="49" charset="0"/>
              </a:rPr>
              <a:t> ==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1</a:t>
            </a:r>
            <a:r>
              <a:rPr lang="en-GB" dirty="0">
                <a:latin typeface="Andale Mono" panose="020B0509000000000004" pitchFamily="49" charset="0"/>
              </a:rPr>
              <a:t>){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alert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“Math is working!”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>
                <a:latin typeface="Andale Mono" panose="020B05090000000000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5990EF-0011-8B4A-8FA1-0ABB3FCB7CA1}"/>
              </a:ext>
            </a:extLst>
          </p:cNvPr>
          <p:cNvSpPr txBox="1"/>
          <p:nvPr/>
        </p:nvSpPr>
        <p:spPr>
          <a:xfrm>
            <a:off x="5764968" y="3961829"/>
            <a:ext cx="4274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7058E0"/>
                </a:solidFill>
                <a:latin typeface="Andale Mono" panose="020B0509000000000004" pitchFamily="49" charset="0"/>
              </a:rPr>
              <a:t>if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1</a:t>
            </a:r>
            <a:r>
              <a:rPr lang="en-GB" dirty="0">
                <a:latin typeface="Andale Mono" panose="020B0509000000000004" pitchFamily="49" charset="0"/>
              </a:rPr>
              <a:t> == </a:t>
            </a:r>
            <a:r>
              <a:rPr lang="en-GB" dirty="0">
                <a:solidFill>
                  <a:schemeClr val="accent4"/>
                </a:solidFill>
                <a:latin typeface="Andale Mono" panose="020B0509000000000004" pitchFamily="49" charset="0"/>
              </a:rPr>
              <a:t>1 </a:t>
            </a:r>
            <a:r>
              <a:rPr lang="en-GB" dirty="0">
                <a:latin typeface="Andale Mono" panose="020B0509000000000004" pitchFamily="49" charset="0"/>
              </a:rPr>
              <a:t>: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print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“Math is working!”</a:t>
            </a:r>
            <a:r>
              <a:rPr lang="en-GB" dirty="0">
                <a:latin typeface="Andale Mono" panose="020B0509000000000004" pitchFamily="49" charset="0"/>
              </a:rPr>
              <a:t>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44C959D-8A0D-124C-8F4A-89D6C0CA794F}"/>
              </a:ext>
            </a:extLst>
          </p:cNvPr>
          <p:cNvGrpSpPr/>
          <p:nvPr/>
        </p:nvGrpSpPr>
        <p:grpSpPr>
          <a:xfrm>
            <a:off x="1318441" y="4171950"/>
            <a:ext cx="1607639" cy="1622872"/>
            <a:chOff x="1318441" y="4171950"/>
            <a:chExt cx="1607639" cy="1622872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491E1A3-4018-4A4E-8DBF-878B8A91D2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05169" y="4171950"/>
              <a:ext cx="1420911" cy="1215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AE67B3F-AEF9-7F49-AB7C-9BC1D142E1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63040" y="4669776"/>
              <a:ext cx="1" cy="7175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AE2857-FDFE-F147-B947-9181AF162A40}"/>
                </a:ext>
              </a:extLst>
            </p:cNvPr>
            <p:cNvSpPr txBox="1"/>
            <p:nvPr/>
          </p:nvSpPr>
          <p:spPr>
            <a:xfrm>
              <a:off x="1318441" y="5425490"/>
              <a:ext cx="9332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Braces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670C630-14DF-2740-A203-17A9C347ACFD}"/>
              </a:ext>
            </a:extLst>
          </p:cNvPr>
          <p:cNvGrpSpPr/>
          <p:nvPr/>
        </p:nvGrpSpPr>
        <p:grpSpPr>
          <a:xfrm>
            <a:off x="3989070" y="4608160"/>
            <a:ext cx="1440180" cy="1200537"/>
            <a:chOff x="3989070" y="4608160"/>
            <a:chExt cx="1440180" cy="120053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7BC0576-EC83-3A49-AD50-4E5062B6B789}"/>
                </a:ext>
              </a:extLst>
            </p:cNvPr>
            <p:cNvSpPr txBox="1"/>
            <p:nvPr/>
          </p:nvSpPr>
          <p:spPr>
            <a:xfrm>
              <a:off x="3989070" y="5439365"/>
              <a:ext cx="14401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semicolon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3C72E867-2ED2-E948-BF2D-C0038396EF2F}"/>
                </a:ext>
              </a:extLst>
            </p:cNvPr>
            <p:cNvCxnSpPr>
              <a:stCxn id="14" idx="0"/>
            </p:cNvCxnSpPr>
            <p:nvPr/>
          </p:nvCxnSpPr>
          <p:spPr>
            <a:xfrm flipV="1">
              <a:off x="4709160" y="4608160"/>
              <a:ext cx="468630" cy="83120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D121707-E4C8-404D-BD49-C8BE30C7408E}"/>
              </a:ext>
            </a:extLst>
          </p:cNvPr>
          <p:cNvSpPr txBox="1"/>
          <p:nvPr/>
        </p:nvSpPr>
        <p:spPr>
          <a:xfrm>
            <a:off x="7429499" y="4839096"/>
            <a:ext cx="994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Python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613ABE-F9FF-DF44-8CE2-00207279FEB4}"/>
              </a:ext>
            </a:extLst>
          </p:cNvPr>
          <p:cNvSpPr txBox="1"/>
          <p:nvPr/>
        </p:nvSpPr>
        <p:spPr>
          <a:xfrm>
            <a:off x="2411730" y="4839096"/>
            <a:ext cx="1577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Javascript</a:t>
            </a:r>
            <a:endParaRPr lang="en-GB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F46EA30-56DC-154A-9F21-D8C76339268B}"/>
              </a:ext>
            </a:extLst>
          </p:cNvPr>
          <p:cNvSpPr txBox="1">
            <a:spLocks/>
          </p:cNvSpPr>
          <p:nvPr/>
        </p:nvSpPr>
        <p:spPr>
          <a:xfrm>
            <a:off x="810000" y="5670302"/>
            <a:ext cx="10554574" cy="107246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Indentation is actually not interpreted by the computer, but to help you to visualise the code blocks</a:t>
            </a:r>
            <a:r>
              <a:rPr lang="en-GB" dirty="0">
                <a:latin typeface="Andale Mono" panose="020B05090000000000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51737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57D40-DCB8-9749-8E30-6890F99E8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</a:t>
            </a:r>
            <a:r>
              <a:rPr lang="en-GB" dirty="0" err="1"/>
              <a:t>innerHTML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271F0-E694-C940-B443-F1925F686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549612"/>
          </a:xfrm>
        </p:spPr>
        <p:txBody>
          <a:bodyPr/>
          <a:lstStyle/>
          <a:p>
            <a:r>
              <a:rPr lang="en-GB" dirty="0"/>
              <a:t>Element objects have a </a:t>
            </a:r>
            <a:r>
              <a:rPr lang="en-GB" dirty="0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/>
              <a:t> property that lets you read or modify the </a:t>
            </a:r>
            <a:r>
              <a:rPr lang="en-GB" b="1" dirty="0"/>
              <a:t>direct HTML code</a:t>
            </a:r>
            <a:r>
              <a:rPr lang="en-GB" dirty="0"/>
              <a:t> of what’s </a:t>
            </a:r>
            <a:r>
              <a:rPr lang="en-GB" b="1" dirty="0"/>
              <a:t>inside</a:t>
            </a:r>
            <a:r>
              <a:rPr lang="en-GB" dirty="0"/>
              <a:t> the element.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D13E51-4262-544C-AF5C-11A1D2B578FB}"/>
              </a:ext>
            </a:extLst>
          </p:cNvPr>
          <p:cNvSpPr txBox="1"/>
          <p:nvPr/>
        </p:nvSpPr>
        <p:spPr>
          <a:xfrm>
            <a:off x="818713" y="3771900"/>
            <a:ext cx="40961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&lt;h1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id</a:t>
            </a:r>
            <a:r>
              <a:rPr lang="en-GB" dirty="0">
                <a:latin typeface="Andale Mono" panose="020B0509000000000004" pitchFamily="49" charset="0"/>
              </a:rPr>
              <a:t>=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“title”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&gt;</a:t>
            </a:r>
            <a:r>
              <a:rPr lang="en-GB" dirty="0">
                <a:latin typeface="Andale Mono" panose="020B0509000000000004" pitchFamily="49" charset="0"/>
              </a:rPr>
              <a:t>SUTD Map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&lt;/h1&gt;</a:t>
            </a:r>
          </a:p>
          <a:p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&lt;div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id</a:t>
            </a:r>
            <a:r>
              <a:rPr lang="en-GB" dirty="0">
                <a:latin typeface="Andale Mono" panose="020B0509000000000004" pitchFamily="49" charset="0"/>
              </a:rPr>
              <a:t>=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“result-list”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&gt;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&lt;p&gt;</a:t>
            </a:r>
            <a:r>
              <a:rPr lang="en-GB" dirty="0">
                <a:latin typeface="Andale Mono" panose="020B0509000000000004" pitchFamily="49" charset="0"/>
              </a:rPr>
              <a:t> Place 1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&lt;/p&gt;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&lt;p&gt;</a:t>
            </a:r>
            <a:r>
              <a:rPr lang="en-GB" dirty="0">
                <a:latin typeface="Andale Mono" panose="020B0509000000000004" pitchFamily="49" charset="0"/>
              </a:rPr>
              <a:t> Place 2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&lt;/p&gt;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&lt;p&gt;</a:t>
            </a:r>
            <a:r>
              <a:rPr lang="en-GB" dirty="0">
                <a:latin typeface="Andale Mono" panose="020B0509000000000004" pitchFamily="49" charset="0"/>
              </a:rPr>
              <a:t> Place 3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&lt;/p&gt;</a:t>
            </a:r>
          </a:p>
          <a:p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&lt;/div&gt;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C04A8B-17DA-2742-8036-24A64C5EC23C}"/>
              </a:ext>
            </a:extLst>
          </p:cNvPr>
          <p:cNvSpPr txBox="1"/>
          <p:nvPr/>
        </p:nvSpPr>
        <p:spPr>
          <a:xfrm>
            <a:off x="4914901" y="3771900"/>
            <a:ext cx="700541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getElementById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“title”</a:t>
            </a:r>
            <a:r>
              <a:rPr lang="en-GB" dirty="0">
                <a:latin typeface="Andale Mono" panose="020B0509000000000004" pitchFamily="49" charset="0"/>
              </a:rPr>
              <a:t>).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endParaRPr lang="en-GB" dirty="0">
              <a:latin typeface="Andale Mono" panose="020B0509000000000004" pitchFamily="49" charset="0"/>
            </a:endParaRP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//returns SUTD Map</a:t>
            </a:r>
          </a:p>
          <a:p>
            <a:endParaRPr lang="en-GB" dirty="0">
              <a:latin typeface="Andale Mono" panose="020B0509000000000004" pitchFamily="49" charset="0"/>
            </a:endParaRP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.log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getElementById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“result-list”</a:t>
            </a:r>
            <a:r>
              <a:rPr lang="en-GB" dirty="0">
                <a:latin typeface="Andale Mono" panose="020B0509000000000004" pitchFamily="49" charset="0"/>
              </a:rPr>
              <a:t>).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endParaRPr lang="en-GB" dirty="0">
              <a:latin typeface="Andale Mono" panose="020B0509000000000004" pitchFamily="49" charset="0"/>
            </a:endParaRP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// returns &lt;p&gt; Place 1 &lt;/p&gt;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	&lt;p&gt; Place 2 &lt;/p&gt;</a:t>
            </a:r>
          </a:p>
          <a:p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Andale Mono" panose="020B0509000000000004" pitchFamily="49" charset="0"/>
              </a:rPr>
              <a:t>	&lt;p&gt; Place 3 &lt;/p&gt;</a:t>
            </a:r>
          </a:p>
          <a:p>
            <a:endParaRPr lang="en-GB" dirty="0">
              <a:latin typeface="Andale Mono" panose="020B05090000000000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174D5E-9763-FC41-856C-953FEF1DF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2256" y="213976"/>
            <a:ext cx="1249084" cy="12036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093FAD-62CA-FA4A-9B61-6974578829B9}"/>
              </a:ext>
            </a:extLst>
          </p:cNvPr>
          <p:cNvSpPr txBox="1"/>
          <p:nvPr/>
        </p:nvSpPr>
        <p:spPr>
          <a:xfrm>
            <a:off x="8672513" y="1528763"/>
            <a:ext cx="3519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 err="1">
                <a:hlinkClick r:id="rId3"/>
              </a:rPr>
              <a:t>innerHTML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25950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3FA8E-CB5C-8F42-AC05-B6A5B9BFD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</a:t>
            </a:r>
            <a:r>
              <a:rPr lang="en-GB" dirty="0" err="1"/>
              <a:t>innerHTML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1138E-68C3-A949-A3C0-940E3A999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878101"/>
          </a:xfrm>
        </p:spPr>
        <p:txBody>
          <a:bodyPr/>
          <a:lstStyle/>
          <a:p>
            <a:r>
              <a:rPr lang="en-GB" dirty="0"/>
              <a:t>Since </a:t>
            </a:r>
            <a:r>
              <a:rPr lang="en-GB" dirty="0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/>
              <a:t> is innately a string, you can simply add/remove elements on the page by manipulating this string.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B490E2-1614-4A4F-A860-814326222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2256" y="213976"/>
            <a:ext cx="1249084" cy="12036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97C778-BF5A-3D49-AFDF-E5DABA68A984}"/>
              </a:ext>
            </a:extLst>
          </p:cNvPr>
          <p:cNvSpPr txBox="1"/>
          <p:nvPr/>
        </p:nvSpPr>
        <p:spPr>
          <a:xfrm>
            <a:off x="8672513" y="1528763"/>
            <a:ext cx="3519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 err="1">
                <a:hlinkClick r:id="rId3"/>
              </a:rPr>
              <a:t>innerHTML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E4F150-231A-D44D-8C56-D98D91318F4E}"/>
              </a:ext>
            </a:extLst>
          </p:cNvPr>
          <p:cNvSpPr txBox="1"/>
          <p:nvPr/>
        </p:nvSpPr>
        <p:spPr>
          <a:xfrm>
            <a:off x="818713" y="3771900"/>
            <a:ext cx="40961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&lt;h1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id</a:t>
            </a:r>
            <a:r>
              <a:rPr lang="en-GB" dirty="0">
                <a:latin typeface="Andale Mono" panose="020B0509000000000004" pitchFamily="49" charset="0"/>
              </a:rPr>
              <a:t>=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“title”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&gt;</a:t>
            </a:r>
            <a:r>
              <a:rPr lang="en-GB" dirty="0">
                <a:latin typeface="Andale Mono" panose="020B0509000000000004" pitchFamily="49" charset="0"/>
              </a:rPr>
              <a:t>SUTD Map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&lt;/h1&gt;</a:t>
            </a:r>
          </a:p>
          <a:p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&lt;div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id</a:t>
            </a:r>
            <a:r>
              <a:rPr lang="en-GB" dirty="0">
                <a:latin typeface="Andale Mono" panose="020B0509000000000004" pitchFamily="49" charset="0"/>
              </a:rPr>
              <a:t>=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“result-list”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&gt;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&lt;p&gt;</a:t>
            </a:r>
            <a:r>
              <a:rPr lang="en-GB" dirty="0">
                <a:latin typeface="Andale Mono" panose="020B0509000000000004" pitchFamily="49" charset="0"/>
              </a:rPr>
              <a:t> Place 1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&lt;/p&gt;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&lt;p&gt;</a:t>
            </a:r>
            <a:r>
              <a:rPr lang="en-GB" dirty="0">
                <a:latin typeface="Andale Mono" panose="020B0509000000000004" pitchFamily="49" charset="0"/>
              </a:rPr>
              <a:t> Place 2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&lt;/p&gt;</a:t>
            </a:r>
          </a:p>
          <a:p>
            <a:r>
              <a:rPr lang="en-GB" dirty="0">
                <a:latin typeface="Andale Mono" panose="020B0509000000000004" pitchFamily="49" charset="0"/>
              </a:rPr>
              <a:t>	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&lt;p&gt;</a:t>
            </a:r>
            <a:r>
              <a:rPr lang="en-GB" dirty="0">
                <a:latin typeface="Andale Mono" panose="020B0509000000000004" pitchFamily="49" charset="0"/>
              </a:rPr>
              <a:t> Place 3 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&lt;/p&gt;</a:t>
            </a:r>
          </a:p>
          <a:p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&lt;/div&gt;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F5CDF1-36D9-7544-B501-053D1AFC6D19}"/>
              </a:ext>
            </a:extLst>
          </p:cNvPr>
          <p:cNvSpPr txBox="1"/>
          <p:nvPr/>
        </p:nvSpPr>
        <p:spPr>
          <a:xfrm>
            <a:off x="4914901" y="3771900"/>
            <a:ext cx="7005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getElementById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“result-list”</a:t>
            </a:r>
            <a:r>
              <a:rPr lang="en-GB" dirty="0">
                <a:latin typeface="Andale Mono" panose="020B0509000000000004" pitchFamily="49" charset="0"/>
              </a:rPr>
              <a:t>).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 </a:t>
            </a:r>
            <a:r>
              <a:rPr lang="en-GB" dirty="0">
                <a:latin typeface="Andale Mono" panose="020B0509000000000004" pitchFamily="49" charset="0"/>
              </a:rPr>
              <a:t>+=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“&lt;p&gt; Place 4 &lt;/p&gt;”</a:t>
            </a:r>
            <a:r>
              <a:rPr lang="en-GB" dirty="0">
                <a:latin typeface="Andale Mono" panose="020B0509000000000004" pitchFamily="49" charset="0"/>
              </a:rPr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E0CF2F-86A3-B44C-81CE-43BA96BD543D}"/>
              </a:ext>
            </a:extLst>
          </p:cNvPr>
          <p:cNvSpPr txBox="1"/>
          <p:nvPr/>
        </p:nvSpPr>
        <p:spPr>
          <a:xfrm>
            <a:off x="5038344" y="4882896"/>
            <a:ext cx="571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You can empty the contents of an element simply by setting its </a:t>
            </a:r>
            <a:r>
              <a:rPr lang="en-GB" dirty="0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/>
              <a:t> to an empty string.</a:t>
            </a:r>
          </a:p>
        </p:txBody>
      </p:sp>
    </p:spTree>
    <p:extLst>
      <p:ext uri="{BB962C8B-B14F-4D97-AF65-F5344CB8AC3E}">
        <p14:creationId xmlns:p14="http://schemas.microsoft.com/office/powerpoint/2010/main" val="9403430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8FA66-A0D5-4B4B-9F39-405E69F58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object-orientated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B0DAE-62A4-0C4E-931A-8DB344D80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Adding elements directly with </a:t>
            </a:r>
            <a:r>
              <a:rPr lang="en-GB" dirty="0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 </a:t>
            </a:r>
            <a:r>
              <a:rPr lang="en-GB" dirty="0"/>
              <a:t>will get messy pretty quick.</a:t>
            </a:r>
          </a:p>
          <a:p>
            <a:r>
              <a:rPr lang="en-GB" dirty="0"/>
              <a:t>An alternative is to use JavaScript objects to represent the elements you are going to add.</a:t>
            </a:r>
          </a:p>
        </p:txBody>
      </p:sp>
    </p:spTree>
    <p:extLst>
      <p:ext uri="{BB962C8B-B14F-4D97-AF65-F5344CB8AC3E}">
        <p14:creationId xmlns:p14="http://schemas.microsoft.com/office/powerpoint/2010/main" val="28470995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1ED9C-D0F3-F141-B036-D83754F5A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createElement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C361F-380E-344D-8E74-DBEC9CDD1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673057"/>
          </a:xfrm>
        </p:spPr>
        <p:txBody>
          <a:bodyPr/>
          <a:lstStyle/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createElement</a:t>
            </a:r>
            <a:r>
              <a:rPr lang="en-GB" dirty="0">
                <a:latin typeface="Andale Mono" panose="020B0509000000000004" pitchFamily="49" charset="0"/>
              </a:rPr>
              <a:t>() </a:t>
            </a:r>
            <a:r>
              <a:rPr lang="en-GB" dirty="0"/>
              <a:t>will give you an object representation of an element that you can later use to add to an existing element on the page.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F4FCD8-B8E2-7D41-9B55-DC0BD14F66F6}"/>
              </a:ext>
            </a:extLst>
          </p:cNvPr>
          <p:cNvSpPr txBox="1"/>
          <p:nvPr/>
        </p:nvSpPr>
        <p:spPr>
          <a:xfrm>
            <a:off x="1828800" y="5074920"/>
            <a:ext cx="8284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sz="2400" dirty="0">
                <a:latin typeface="Andale Mono" panose="020B0509000000000004" pitchFamily="49" charset="0"/>
              </a:rPr>
              <a:t> </a:t>
            </a:r>
            <a:r>
              <a:rPr lang="en-GB" sz="24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newP</a:t>
            </a:r>
            <a:r>
              <a:rPr lang="en-GB" sz="2400" dirty="0">
                <a:latin typeface="Andale Mono" panose="020B0509000000000004" pitchFamily="49" charset="0"/>
              </a:rPr>
              <a:t> = </a:t>
            </a:r>
            <a:r>
              <a:rPr lang="en-GB" sz="24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sz="2400" dirty="0" err="1">
                <a:latin typeface="Andale Mono" panose="020B0509000000000004" pitchFamily="49" charset="0"/>
              </a:rPr>
              <a:t>.</a:t>
            </a:r>
            <a:r>
              <a:rPr lang="en-GB" sz="2400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createElement</a:t>
            </a:r>
            <a:r>
              <a:rPr lang="en-GB" sz="2400" dirty="0">
                <a:latin typeface="Andale Mono" panose="020B0509000000000004" pitchFamily="49" charset="0"/>
              </a:rPr>
              <a:t>(</a:t>
            </a:r>
            <a:r>
              <a:rPr lang="en-GB" sz="2400" dirty="0">
                <a:solidFill>
                  <a:schemeClr val="accent2"/>
                </a:solidFill>
                <a:latin typeface="Andale Mono" panose="020B0509000000000004" pitchFamily="49" charset="0"/>
              </a:rPr>
              <a:t>“p”</a:t>
            </a:r>
            <a:r>
              <a:rPr lang="en-GB" sz="2400" dirty="0">
                <a:latin typeface="Andale Mono" panose="020B0509000000000004" pitchFamily="49" charset="0"/>
              </a:rPr>
              <a:t>);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AFE92A2-3DD8-2444-B0F4-3F3FD5B80E39}"/>
              </a:ext>
            </a:extLst>
          </p:cNvPr>
          <p:cNvCxnSpPr>
            <a:cxnSpLocks/>
          </p:cNvCxnSpPr>
          <p:nvPr/>
        </p:nvCxnSpPr>
        <p:spPr>
          <a:xfrm>
            <a:off x="7680960" y="4480560"/>
            <a:ext cx="758952" cy="594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B2CF255-B682-C645-B829-57E988A21C0D}"/>
              </a:ext>
            </a:extLst>
          </p:cNvPr>
          <p:cNvSpPr txBox="1"/>
          <p:nvPr/>
        </p:nvSpPr>
        <p:spPr>
          <a:xfrm>
            <a:off x="4334256" y="4087368"/>
            <a:ext cx="6463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Pass the tag name of the new element as the argument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3B5E5F-DD26-0D43-926F-769260F8E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398" y="255164"/>
            <a:ext cx="990600" cy="990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B8DF5DC-7DF7-2149-AB73-869E30E56F65}"/>
              </a:ext>
            </a:extLst>
          </p:cNvPr>
          <p:cNvSpPr txBox="1"/>
          <p:nvPr/>
        </p:nvSpPr>
        <p:spPr>
          <a:xfrm>
            <a:off x="6620256" y="1417638"/>
            <a:ext cx="5168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– </a:t>
            </a:r>
            <a:r>
              <a:rPr lang="en-GB" dirty="0" err="1">
                <a:hlinkClick r:id="rId3"/>
              </a:rPr>
              <a:t>document.createElement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38861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D9F36-702C-1843-BB74-AF2EF171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appendChild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3076F-5056-C241-A6BF-5F82CB71B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444457"/>
          </a:xfrm>
        </p:spPr>
        <p:txBody>
          <a:bodyPr/>
          <a:lstStyle/>
          <a:p>
            <a:r>
              <a:rPr lang="en-GB" dirty="0"/>
              <a:t>After setting the contents of the new element to be created with </a:t>
            </a:r>
            <a:r>
              <a:rPr lang="en-GB" dirty="0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>
                <a:solidFill>
                  <a:schemeClr val="accent6"/>
                </a:solidFill>
                <a:latin typeface="Andale Mono" panose="020B0509000000000004" pitchFamily="49" charset="0"/>
              </a:rPr>
              <a:t> </a:t>
            </a:r>
            <a:r>
              <a:rPr lang="en-GB" dirty="0"/>
              <a:t>, you can then use the 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appendChild</a:t>
            </a:r>
            <a:r>
              <a:rPr lang="en-GB" dirty="0">
                <a:latin typeface="Andale Mono" panose="020B0509000000000004" pitchFamily="49" charset="0"/>
              </a:rPr>
              <a:t>()</a:t>
            </a:r>
            <a:r>
              <a:rPr lang="en-GB" dirty="0"/>
              <a:t> method to add the new element object inside the selected parent element.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47CF37-8643-E548-B71C-6AD8A0187A3F}"/>
              </a:ext>
            </a:extLst>
          </p:cNvPr>
          <p:cNvSpPr txBox="1"/>
          <p:nvPr/>
        </p:nvSpPr>
        <p:spPr>
          <a:xfrm>
            <a:off x="1746504" y="4009728"/>
            <a:ext cx="8284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newP</a:t>
            </a:r>
            <a:r>
              <a:rPr lang="en-GB" dirty="0">
                <a:latin typeface="Andale Mono" panose="020B0509000000000004" pitchFamily="49" charset="0"/>
              </a:rPr>
              <a:t> = 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createElement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“p”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newP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>
                <a:latin typeface="Andale Mono" panose="020B0509000000000004" pitchFamily="49" charset="0"/>
              </a:rPr>
              <a:t> =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“New awesome place”</a:t>
            </a:r>
            <a:r>
              <a:rPr lang="en-GB" dirty="0">
                <a:latin typeface="Andale Mono" panose="020B0509000000000004" pitchFamily="49" charset="0"/>
              </a:rPr>
              <a:t>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getElementById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“result-list”</a:t>
            </a:r>
            <a:r>
              <a:rPr lang="en-GB" dirty="0">
                <a:latin typeface="Andale Mono" panose="020B0509000000000004" pitchFamily="49" charset="0"/>
              </a:rPr>
              <a:t>).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appendChild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newP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6F9967-B4C5-8943-B466-A70ACFBC2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3998" y="334063"/>
            <a:ext cx="1016000" cy="990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5233C2-EE8C-2B48-BAF5-509E9E32DAE8}"/>
              </a:ext>
            </a:extLst>
          </p:cNvPr>
          <p:cNvSpPr txBox="1"/>
          <p:nvPr/>
        </p:nvSpPr>
        <p:spPr>
          <a:xfrm>
            <a:off x="8357616" y="1417638"/>
            <a:ext cx="3648456" cy="383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 err="1">
                <a:hlinkClick r:id="rId3"/>
              </a:rPr>
              <a:t>appendChild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69142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35B30-78B0-3E42-B881-31C8541AC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setAttribute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64128-950E-F149-8643-F4727B539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663913"/>
          </a:xfrm>
        </p:spPr>
        <p:txBody>
          <a:bodyPr/>
          <a:lstStyle/>
          <a:p>
            <a:r>
              <a:rPr lang="en-GB" dirty="0"/>
              <a:t>In conjunction with </a:t>
            </a:r>
            <a:r>
              <a:rPr lang="en-GB" dirty="0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innerHTML</a:t>
            </a:r>
            <a:r>
              <a:rPr lang="en-GB" dirty="0"/>
              <a:t>, the 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setAttribute</a:t>
            </a:r>
            <a:r>
              <a:rPr lang="en-GB" dirty="0">
                <a:latin typeface="Andale Mono" panose="020B0509000000000004" pitchFamily="49" charset="0"/>
              </a:rPr>
              <a:t>()</a:t>
            </a:r>
            <a:r>
              <a:rPr lang="en-GB" dirty="0"/>
              <a:t> function can be used to set the attributes of any element in object form.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FA7316-4A2F-FB46-AF50-1531194C31CE}"/>
              </a:ext>
            </a:extLst>
          </p:cNvPr>
          <p:cNvSpPr txBox="1"/>
          <p:nvPr/>
        </p:nvSpPr>
        <p:spPr>
          <a:xfrm>
            <a:off x="630936" y="3952185"/>
            <a:ext cx="106710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newImg</a:t>
            </a:r>
            <a:r>
              <a:rPr lang="en-GB" dirty="0">
                <a:latin typeface="Andale Mono" panose="020B0509000000000004" pitchFamily="49" charset="0"/>
              </a:rPr>
              <a:t> = 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createElement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img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newImg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setAttribute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src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>
                <a:latin typeface="Andale Mono" panose="020B0509000000000004" pitchFamily="49" charset="0"/>
              </a:rPr>
              <a:t>,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img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/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cat.jpg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getElementById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“result-list”</a:t>
            </a:r>
            <a:r>
              <a:rPr lang="en-GB" dirty="0">
                <a:latin typeface="Andale Mono" panose="020B0509000000000004" pitchFamily="49" charset="0"/>
              </a:rPr>
              <a:t>).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appendChild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newImg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  <a:p>
            <a:endParaRPr lang="en-GB" dirty="0">
              <a:latin typeface="Andale Mono" panose="020B0509000000000004" pitchFamily="49" charset="0"/>
            </a:endParaRPr>
          </a:p>
          <a:p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document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getElementById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“some-other-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img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>
                <a:latin typeface="Andale Mono" panose="020B0509000000000004" pitchFamily="49" charset="0"/>
              </a:rPr>
              <a:t>).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setAttribute</a:t>
            </a:r>
            <a:r>
              <a:rPr lang="en-GB" dirty="0">
                <a:latin typeface="Andale Mono" panose="020B0509000000000004" pitchFamily="49" charset="0"/>
              </a:rPr>
              <a:t>(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src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>
                <a:latin typeface="Andale Mono" panose="020B0509000000000004" pitchFamily="49" charset="0"/>
              </a:rPr>
              <a:t>,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img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/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dog.jpg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”</a:t>
            </a:r>
            <a:r>
              <a:rPr lang="en-GB" dirty="0">
                <a:latin typeface="Andale Mono" panose="020B0509000000000004" pitchFamily="49" charset="0"/>
              </a:rPr>
              <a:t>);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A92F84-53B9-744B-9077-AA7827F0B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1208" y="211582"/>
            <a:ext cx="1016000" cy="1003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B0D3A1-C08A-424A-82B6-5D8335497F2E}"/>
              </a:ext>
            </a:extLst>
          </p:cNvPr>
          <p:cNvSpPr txBox="1"/>
          <p:nvPr/>
        </p:nvSpPr>
        <p:spPr>
          <a:xfrm>
            <a:off x="8741664" y="1298957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MDN reference - </a:t>
            </a:r>
            <a:r>
              <a:rPr lang="en-GB" dirty="0" err="1">
                <a:hlinkClick r:id="rId3"/>
              </a:rPr>
              <a:t>setAttribute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664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C0B9-4295-1A4F-81ED-57FBDAD79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Escape characters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C8D90-1E23-F749-811E-52E6D042A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2065934"/>
          </a:xfrm>
        </p:spPr>
        <p:txBody>
          <a:bodyPr/>
          <a:lstStyle/>
          <a:p>
            <a:r>
              <a:rPr lang="en-GB" dirty="0"/>
              <a:t>Note that “ or ‘ is used to mark your string literals. What if you want to literally enter a “ character?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CE963B-9658-8C45-8C1E-CE8F873F2D73}"/>
              </a:ext>
            </a:extLst>
          </p:cNvPr>
          <p:cNvSpPr txBox="1"/>
          <p:nvPr/>
        </p:nvSpPr>
        <p:spPr>
          <a:xfrm>
            <a:off x="2057400" y="4067503"/>
            <a:ext cx="7709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058E0"/>
                </a:solidFill>
                <a:latin typeface="Andale Mono" panose="020B0509000000000004" pitchFamily="49" charset="0"/>
              </a:rPr>
              <a:t>var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abc</a:t>
            </a:r>
            <a:r>
              <a:rPr lang="en-GB" dirty="0">
                <a:latin typeface="Andale Mono" panose="020B0509000000000004" pitchFamily="49" charset="0"/>
              </a:rPr>
              <a:t> =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“And then he said, \”Hello World! \” “</a:t>
            </a:r>
            <a:r>
              <a:rPr lang="en-GB" dirty="0">
                <a:latin typeface="Andale Mono" panose="020B0509000000000004" pitchFamily="49" charset="0"/>
              </a:rPr>
              <a:t>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472320-D1B8-9845-BBAE-66CC009450FA}"/>
              </a:ext>
            </a:extLst>
          </p:cNvPr>
          <p:cNvSpPr txBox="1"/>
          <p:nvPr/>
        </p:nvSpPr>
        <p:spPr>
          <a:xfrm>
            <a:off x="1143000" y="5289331"/>
            <a:ext cx="6755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Other escape characters include \n for a newline and \t for a tab space.</a:t>
            </a:r>
          </a:p>
        </p:txBody>
      </p:sp>
    </p:spTree>
    <p:extLst>
      <p:ext uri="{BB962C8B-B14F-4D97-AF65-F5344CB8AC3E}">
        <p14:creationId xmlns:p14="http://schemas.microsoft.com/office/powerpoint/2010/main" val="2568951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6B5E-83BA-C642-99B9-66AAB4E1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 dirty="0"/>
              <a:t>My code doesn’t work!!!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7893A-C4B4-9047-B8EB-A06FE85AE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6"/>
                </a:solidFill>
              </a:rPr>
              <a:t>Syntax Highlighting</a:t>
            </a:r>
            <a:r>
              <a:rPr lang="en-GB" dirty="0"/>
              <a:t> lets you spot these syntax mistakes in your code</a:t>
            </a:r>
          </a:p>
          <a:p>
            <a:r>
              <a:rPr lang="en-GB" dirty="0"/>
              <a:t>(Good) code editors will usually inform you that you missed a semicolon or a bracket, (but you should not wait for your editor to tell you something is wrong!)</a:t>
            </a:r>
          </a:p>
          <a:p>
            <a:r>
              <a:rPr lang="en-GB" dirty="0"/>
              <a:t>If you discover your webpage doesn’t run as expected, you can open the </a:t>
            </a:r>
            <a:r>
              <a:rPr lang="en-GB" b="1" dirty="0">
                <a:solidFill>
                  <a:schemeClr val="accent6"/>
                </a:solidFill>
              </a:rPr>
              <a:t>Developer Tools</a:t>
            </a:r>
            <a:r>
              <a:rPr lang="en-GB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3B4ADD-926C-6448-9D13-0EE05D33B55D}"/>
              </a:ext>
            </a:extLst>
          </p:cNvPr>
          <p:cNvSpPr txBox="1"/>
          <p:nvPr/>
        </p:nvSpPr>
        <p:spPr>
          <a:xfrm>
            <a:off x="810000" y="1417638"/>
            <a:ext cx="518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How to debug your code when it doesn’t run</a:t>
            </a:r>
          </a:p>
        </p:txBody>
      </p:sp>
    </p:spTree>
    <p:extLst>
      <p:ext uri="{BB962C8B-B14F-4D97-AF65-F5344CB8AC3E}">
        <p14:creationId xmlns:p14="http://schemas.microsoft.com/office/powerpoint/2010/main" val="391380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C1485-28CD-5248-A480-229630CBD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Developer Tools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16A4F46-990F-9E46-BEF6-A71A8391A635}"/>
              </a:ext>
            </a:extLst>
          </p:cNvPr>
          <p:cNvSpPr/>
          <p:nvPr/>
        </p:nvSpPr>
        <p:spPr>
          <a:xfrm>
            <a:off x="1701800" y="3314700"/>
            <a:ext cx="1268413" cy="5969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Andale Mono" panose="020B0509000000000004" pitchFamily="49" charset="0"/>
              </a:rPr>
              <a:t>F12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85E6CEF-EF9A-D64E-B31D-C6A826400FD2}"/>
              </a:ext>
            </a:extLst>
          </p:cNvPr>
          <p:cNvSpPr/>
          <p:nvPr/>
        </p:nvSpPr>
        <p:spPr>
          <a:xfrm>
            <a:off x="4827585" y="3289300"/>
            <a:ext cx="1548608" cy="5969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Andale Mono" panose="020B0509000000000004" pitchFamily="49" charset="0"/>
              </a:rPr>
              <a:t>Command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D31C0B1-F4E1-4141-BC00-A3C5B3D259DC}"/>
              </a:ext>
            </a:extLst>
          </p:cNvPr>
          <p:cNvSpPr/>
          <p:nvPr/>
        </p:nvSpPr>
        <p:spPr>
          <a:xfrm>
            <a:off x="7546377" y="3289300"/>
            <a:ext cx="1268413" cy="5969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Andale Mono" panose="020B0509000000000004" pitchFamily="49" charset="0"/>
              </a:rPr>
              <a:t>Option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16BA3DF-6329-9B44-8420-9502AD718592}"/>
              </a:ext>
            </a:extLst>
          </p:cNvPr>
          <p:cNvSpPr/>
          <p:nvPr/>
        </p:nvSpPr>
        <p:spPr>
          <a:xfrm>
            <a:off x="9984976" y="3289300"/>
            <a:ext cx="656434" cy="5969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Andale Mono" panose="020B0509000000000004" pitchFamily="49" charset="0"/>
              </a:rPr>
              <a:t>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FF6A33-F776-6249-84B0-4A66EBFB68C8}"/>
              </a:ext>
            </a:extLst>
          </p:cNvPr>
          <p:cNvSpPr txBox="1"/>
          <p:nvPr/>
        </p:nvSpPr>
        <p:spPr>
          <a:xfrm>
            <a:off x="6758085" y="3326140"/>
            <a:ext cx="40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+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4DAD3B-3F35-9B47-B23E-52B2E6C9AF4E}"/>
              </a:ext>
            </a:extLst>
          </p:cNvPr>
          <p:cNvSpPr txBox="1"/>
          <p:nvPr/>
        </p:nvSpPr>
        <p:spPr>
          <a:xfrm>
            <a:off x="9196682" y="3326140"/>
            <a:ext cx="40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9D2609-973D-614A-945A-5634736A8518}"/>
              </a:ext>
            </a:extLst>
          </p:cNvPr>
          <p:cNvSpPr txBox="1"/>
          <p:nvPr/>
        </p:nvSpPr>
        <p:spPr>
          <a:xfrm>
            <a:off x="1701800" y="4292600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Windows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27B58A-117B-3640-9BDE-F65985782F7E}"/>
              </a:ext>
            </a:extLst>
          </p:cNvPr>
          <p:cNvSpPr txBox="1"/>
          <p:nvPr/>
        </p:nvSpPr>
        <p:spPr>
          <a:xfrm>
            <a:off x="7202585" y="4217432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Mac</a:t>
            </a:r>
          </a:p>
        </p:txBody>
      </p:sp>
    </p:spTree>
    <p:extLst>
      <p:ext uri="{BB962C8B-B14F-4D97-AF65-F5344CB8AC3E}">
        <p14:creationId xmlns:p14="http://schemas.microsoft.com/office/powerpoint/2010/main" val="2428458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66D32-23AC-F84C-A2D9-9AE1BDA55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CA903-B487-034E-9F54-CAFF4EA5B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724113"/>
          </a:xfrm>
        </p:spPr>
        <p:txBody>
          <a:bodyPr/>
          <a:lstStyle/>
          <a:p>
            <a:r>
              <a:rPr lang="en-GB" dirty="0"/>
              <a:t>Magic!!!!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2B70F6-0FFD-0947-BCE3-6026C17E3B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525"/>
          <a:stretch/>
        </p:blipFill>
        <p:spPr>
          <a:xfrm>
            <a:off x="3735575" y="2251800"/>
            <a:ext cx="3846326" cy="46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589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9A79-31CC-DC49-B7C4-96D4B009B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Developer Tools – Element Inspector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D6E77-5779-1E4D-93B5-8B64EBFB8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924988" cy="4000713"/>
          </a:xfrm>
        </p:spPr>
        <p:txBody>
          <a:bodyPr>
            <a:normAutofit/>
          </a:bodyPr>
          <a:lstStyle/>
          <a:p>
            <a:r>
              <a:rPr lang="en-GB" dirty="0"/>
              <a:t>Shows the HTML document your browser retrieved from the server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Allows you to inspect an element’s values, attributes and styles; it also </a:t>
            </a:r>
            <a:r>
              <a:rPr lang="en-GB" b="1" dirty="0"/>
              <a:t>lets you change them for testing purposes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E15E1C-6FD2-2B4B-8E2A-AFF0FE8317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525"/>
          <a:stretch/>
        </p:blipFill>
        <p:spPr>
          <a:xfrm>
            <a:off x="7266175" y="2133387"/>
            <a:ext cx="3846326" cy="46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5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7E56E-300A-CE4F-BF31-63398C13B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Developer Tools – </a:t>
            </a:r>
            <a:r>
              <a:rPr lang="en-GB" dirty="0" err="1"/>
              <a:t>Javascript</a:t>
            </a:r>
            <a:r>
              <a:rPr lang="en-GB" dirty="0"/>
              <a:t> Console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6F0CE-5C9D-2D44-A0D1-2C200634F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88388" cy="3636511"/>
          </a:xfrm>
        </p:spPr>
        <p:txBody>
          <a:bodyPr/>
          <a:lstStyle/>
          <a:p>
            <a:r>
              <a:rPr lang="en-GB" dirty="0"/>
              <a:t>Let’s you execute any JavaScript you enter, then returns the result to you</a:t>
            </a:r>
          </a:p>
          <a:p>
            <a:endParaRPr lang="en-GB" dirty="0"/>
          </a:p>
          <a:p>
            <a:r>
              <a:rPr lang="en-GB" dirty="0"/>
              <a:t>Log calls from </a:t>
            </a:r>
            <a:r>
              <a:rPr lang="en-GB" dirty="0" err="1">
                <a:solidFill>
                  <a:schemeClr val="accent6"/>
                </a:solidFill>
                <a:latin typeface="Andale Mono" panose="020B0509000000000004" pitchFamily="49" charset="0"/>
              </a:rPr>
              <a:t>console</a:t>
            </a:r>
            <a:r>
              <a:rPr lang="en-GB" dirty="0" err="1">
                <a:latin typeface="Andale Mono" panose="020B0509000000000004" pitchFamily="49" charset="0"/>
              </a:rPr>
              <a:t>.</a:t>
            </a:r>
            <a:r>
              <a:rPr lang="en-GB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ndale Mono" panose="020B0509000000000004" pitchFamily="49" charset="0"/>
              </a:rPr>
              <a:t>log</a:t>
            </a:r>
            <a:r>
              <a:rPr lang="en-GB" dirty="0">
                <a:latin typeface="Andale Mono" panose="020B0509000000000004" pitchFamily="49" charset="0"/>
              </a:rPr>
              <a:t> </a:t>
            </a:r>
            <a:r>
              <a:rPr lang="en-GB" dirty="0"/>
              <a:t>shows up here</a:t>
            </a:r>
          </a:p>
          <a:p>
            <a:endParaRPr lang="en-GB" dirty="0"/>
          </a:p>
          <a:p>
            <a:r>
              <a:rPr lang="en-GB" b="1" dirty="0"/>
              <a:t>Prints any errors your script encounters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D1A88A-8C6A-DE43-90D1-9320D4ED8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019" y="1736619"/>
            <a:ext cx="4304381" cy="512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6932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1557</TotalTime>
  <Words>2150</Words>
  <Application>Microsoft Macintosh PowerPoint</Application>
  <PresentationFormat>Widescreen</PresentationFormat>
  <Paragraphs>291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Andale Mono</vt:lpstr>
      <vt:lpstr>Century Gothic</vt:lpstr>
      <vt:lpstr>Wingdings 2</vt:lpstr>
      <vt:lpstr>Quotable</vt:lpstr>
      <vt:lpstr>PowerPoint Presentation</vt:lpstr>
      <vt:lpstr>3DC Web Dev Series</vt:lpstr>
      <vt:lpstr>A note on syntax;</vt:lpstr>
      <vt:lpstr>Escape characters</vt:lpstr>
      <vt:lpstr>My code doesn’t work!!!</vt:lpstr>
      <vt:lpstr>Developer Tools</vt:lpstr>
      <vt:lpstr>Developer Tools</vt:lpstr>
      <vt:lpstr>Developer Tools – Element Inspector</vt:lpstr>
      <vt:lpstr>Developer Tools – Javascript Console</vt:lpstr>
      <vt:lpstr>Developer Tools - Sources</vt:lpstr>
      <vt:lpstr>Developer Tools – Network Log</vt:lpstr>
      <vt:lpstr>Back to Javascript - Arrays</vt:lpstr>
      <vt:lpstr>Array Access</vt:lpstr>
      <vt:lpstr>Array push, pop</vt:lpstr>
      <vt:lpstr>Array splice</vt:lpstr>
      <vt:lpstr>Array length</vt:lpstr>
      <vt:lpstr>Iterating through Arrays - Loops</vt:lpstr>
      <vt:lpstr>For Loop</vt:lpstr>
      <vt:lpstr>For Loop</vt:lpstr>
      <vt:lpstr>Iterating through Arrays</vt:lpstr>
      <vt:lpstr>While loop</vt:lpstr>
      <vt:lpstr>Objects</vt:lpstr>
      <vt:lpstr>Objects</vt:lpstr>
      <vt:lpstr>Objects and Arrays</vt:lpstr>
      <vt:lpstr>Objects and Arrays</vt:lpstr>
      <vt:lpstr>Importing JS files</vt:lpstr>
      <vt:lpstr>Exercise – 20min</vt:lpstr>
      <vt:lpstr>Activity Cycle of a Simple Webapp</vt:lpstr>
      <vt:lpstr>Modifying Elements in the DOM</vt:lpstr>
      <vt:lpstr>.innerHTML</vt:lpstr>
      <vt:lpstr>.innerHTML</vt:lpstr>
      <vt:lpstr>The object-orientated way</vt:lpstr>
      <vt:lpstr>createElement</vt:lpstr>
      <vt:lpstr>appendChild</vt:lpstr>
      <vt:lpstr>setAttribute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165</cp:revision>
  <dcterms:created xsi:type="dcterms:W3CDTF">2018-07-23T12:38:39Z</dcterms:created>
  <dcterms:modified xsi:type="dcterms:W3CDTF">2018-07-27T03:17:10Z</dcterms:modified>
</cp:coreProperties>
</file>

<file path=docProps/thumbnail.jpeg>
</file>